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2" r:id="rId3"/>
    <p:sldId id="257" r:id="rId4"/>
    <p:sldId id="258" r:id="rId5"/>
    <p:sldId id="269" r:id="rId6"/>
    <p:sldId id="260" r:id="rId7"/>
    <p:sldId id="261" r:id="rId8"/>
    <p:sldId id="262" r:id="rId9"/>
    <p:sldId id="264" r:id="rId10"/>
    <p:sldId id="263" r:id="rId11"/>
    <p:sldId id="270" r:id="rId12"/>
    <p:sldId id="265" r:id="rId13"/>
    <p:sldId id="266" r:id="rId14"/>
    <p:sldId id="268" r:id="rId15"/>
    <p:sldId id="267" r:id="rId16"/>
    <p:sldId id="271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E700DB3-DBF0-4086-B675-117E7A9610B8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br/url?sa=i&amp;rct=j&amp;q=&amp;esrc=s&amp;source=images&amp;cd=&amp;cad=rja&amp;uact=8&amp;ved=&amp;url=http://jornaldachapada.com.br/2012/10/30/chapada-brigadas-recebem-novos-equipamentos-para-combater-incendios-florestais-na-regiao/&amp;ei=QIfeVcrRJIfAgwTM64iwCg&amp;psig=AFQjCNElhMgRXQA4h3RJ-nGnE7QkRQ0ByA&amp;ust=144073337707666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620689"/>
            <a:ext cx="7772400" cy="864095"/>
          </a:xfrm>
        </p:spPr>
        <p:txBody>
          <a:bodyPr/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INCÊNDIO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FLORESTAL  2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7848600" cy="4967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644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Construção e Manutenção de Aceiros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Aceiros são faixas de terra, de largura variável, sem cobertura vegetal viva ou morta, </a:t>
            </a:r>
            <a:r>
              <a:rPr lang="pt-BR" dirty="0" smtClean="0"/>
              <a:t>destinadas </a:t>
            </a:r>
            <a:r>
              <a:rPr lang="pt-BR" dirty="0"/>
              <a:t>a </a:t>
            </a:r>
            <a:r>
              <a:rPr lang="pt-BR" dirty="0" smtClean="0"/>
              <a:t>quebrar a </a:t>
            </a:r>
            <a:r>
              <a:rPr lang="pt-BR" dirty="0"/>
              <a:t>continuidade do material combustível e deter a propagação do fogo. É uma técnica embasada na </a:t>
            </a:r>
            <a:r>
              <a:rPr lang="pt-BR" dirty="0" smtClean="0"/>
              <a:t>eliminação de </a:t>
            </a:r>
            <a:r>
              <a:rPr lang="pt-BR" dirty="0"/>
              <a:t>um dos componentes do triângulo do fogo, o material combustível.</a:t>
            </a:r>
          </a:p>
        </p:txBody>
      </p:sp>
    </p:spTree>
    <p:extLst>
      <p:ext uri="{BB962C8B-B14F-4D97-AF65-F5344CB8AC3E}">
        <p14:creationId xmlns:p14="http://schemas.microsoft.com/office/powerpoint/2010/main" val="32346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7024744" cy="1143000"/>
          </a:xfrm>
        </p:spPr>
        <p:txBody>
          <a:bodyPr/>
          <a:lstStyle/>
          <a:p>
            <a:pPr algn="ctr"/>
            <a:r>
              <a:rPr lang="pt-BR" b="1" dirty="0"/>
              <a:t>Aceiros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744415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036" y="3761610"/>
            <a:ext cx="3648282" cy="2716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23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Equipamentos de Proteção Individual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- </a:t>
            </a:r>
            <a:r>
              <a:rPr lang="pt-BR" b="1" dirty="0"/>
              <a:t>roupa;</a:t>
            </a:r>
          </a:p>
          <a:p>
            <a:r>
              <a:rPr lang="pt-BR" b="1" dirty="0"/>
              <a:t>- capacete;</a:t>
            </a:r>
          </a:p>
          <a:p>
            <a:r>
              <a:rPr lang="pt-BR" b="1" dirty="0"/>
              <a:t>- botas;</a:t>
            </a:r>
          </a:p>
          <a:p>
            <a:r>
              <a:rPr lang="pt-BR" b="1" dirty="0"/>
              <a:t>- óculos protetores;</a:t>
            </a:r>
          </a:p>
          <a:p>
            <a:r>
              <a:rPr lang="pt-BR" b="1" dirty="0"/>
              <a:t>- luvas;</a:t>
            </a:r>
          </a:p>
          <a:p>
            <a:r>
              <a:rPr lang="pt-BR" b="1" dirty="0"/>
              <a:t>- toalha;</a:t>
            </a:r>
          </a:p>
          <a:p>
            <a:r>
              <a:rPr lang="pt-BR" b="1" dirty="0"/>
              <a:t>- máscara purificadora;</a:t>
            </a:r>
          </a:p>
          <a:p>
            <a:r>
              <a:rPr lang="pt-BR" b="1" dirty="0"/>
              <a:t>- cantil;</a:t>
            </a:r>
          </a:p>
          <a:p>
            <a:r>
              <a:rPr lang="pt-BR" b="1" dirty="0"/>
              <a:t>- manta </a:t>
            </a:r>
            <a:r>
              <a:rPr lang="pt-BR" b="1" dirty="0" err="1" smtClean="0"/>
              <a:t>aluminizada</a:t>
            </a:r>
            <a:r>
              <a:rPr lang="pt-BR" b="1" dirty="0"/>
              <a:t>;</a:t>
            </a:r>
          </a:p>
          <a:p>
            <a:r>
              <a:rPr lang="pt-BR" b="1" dirty="0"/>
              <a:t>- cinturão;</a:t>
            </a:r>
          </a:p>
          <a:p>
            <a:r>
              <a:rPr lang="pt-BR" b="1" dirty="0"/>
              <a:t>- lanterna;</a:t>
            </a:r>
          </a:p>
        </p:txBody>
      </p:sp>
      <p:sp>
        <p:nvSpPr>
          <p:cNvPr id="4" name="AutoShape 2" descr="data:image/jpeg;base64,/9j/4AAQSkZJRgABAQAAAQABAAD/2wCEAAkGBxQTEhUTExQWFhUXGB0ZGBcYFxgYHBwcGBwYHRofFxccHCggGholHBcYITEhJSkrLi4uGB8zODMsNygtLisBCgoKDg0OGxAQGiwkHyQsLCwsLCwsLCwsLCwsLCwsLCwsLCwsLCwsLCwsLCwsLCwsLCwsLCwsLCwsLCwsLCwsLP/AABEIAJsBRgMBIgACEQEDEQH/xAAcAAACAwEBAQEAAAAAAAAAAAADBAIFBgEABwj/xABDEAABAwIDBQYEAgYJBAMAAAABAAIRAyEEEjEFQVFhcQYigZGx8BOhwdEy4SNCUmJy8QcUJDNjkqKywjRzgtIWQ1T/xAAaAQACAwEBAAAAAAAAAAAAAAACAwABBAUG/8QALREAAgICAQMDBAEDBQAAAAAAAAECEQMhMQQSQQUTIjJRYXGxBiORFEKBoeH/2gAMAwEAAhEDEQA/ANMDPQfNRgkwAeqaAAap4elFysVnT4IOZDY3lSbThqlrJi2gXA2bHyVPkiVIEGj8U+CbwYtMD+SC5t49gJqIHCFbZEjhMnoiG5A8+ijSENk6m/RO7Pwhc01GiQbDw5e9FfgF1eyUWXabIF0/QwOZsukcAFA4SkBLqhAEzmIGmtz11V+3KroCWWN0CwzYb1v5ojdSjUMO0iabgW8Zm/JDDYJHM+v2VURTT4JNHeCLXMBCo6nyVf2jrltPKLZu7cxdxDRJ3akzyVN1sFq5UIV8biMS808KRSpNMPxDhmJI1bRZoSNMxsOeioe1Gz8NSpmm+o+rWc0uc59Yl4aN4ZOUE8Q3QFX2I7Q06FNradF7w0Q5tO4Y0NJzB0ZS0RqSOcLJbTxeGxNB/wAKhXNepVbVdXOGLvwltmuYDADAGxpe+qZF/gBm52V2SwjsPSL8NSzmm0uPw2gyWgmYGslRf2dfQcHYSo5n+G5zn0zyIcSWTxafAqTe1xLRkweKe7SPgvYJ/icMoHUqlp9rsbiHmnSo0sPctzVHfEM3s1rYBNjv3Js+1KxcXKzW0cR8WncZXAjM3gQb9RIKLuSmycH8GkQ+oXvJzPe6BJ6aNA3BGFSGSdwnyCzRkpLuXA1IJh9PErr/AMXUen81l9idpKb6jAMTTqmuTlpMAmnDc0uvmEQWnNv0jRaWo6497vyV8ErZJ5iDz9V510F9ZmhdH8UtHgXAA+CNNp3HeLg9Ci7WyWkDL7LB4rGsZVaSQCXupmTAGZwguO4CPmttWdAPVfPaAxhxVY0mh2GNU5oaxzpaADAc4cReN5U4LlwaFjJ0fSd0qA/REp4R7nNytblkAukECTGm9VtfCnfT/wA2Bz/7HK17LV2Mo4g5GjK9ru7SdRBiIPw3GQZBv0Qd9ks5tOk6m8sFPOBoRlG6dCUg/EVRpSf/AJQfzU+2tVoxEvFESwR8Sq+kdTvaDbqszjiXsIoVqTH/ALTMfUqRH7pER4KKasif3NjsjaBqBwIIc1xaQQRcQTbxTmeDO7est2Tc5tAZjmdndLpJkgxrzhabNI5Qikg0wtQ7wuk5m+iWpVP1T4LrXZT19fzQlkm19xXA/KdbH5FQxLJuN6XdUkKi+BrE0zqEpmOs9FLD1ueiFWqRcXBVIJoK/vC/8ik8xbYqfxYM+a7WAcNb7irK5ADEZbXjdy5LyA61ivKyD5EmNw1U3PkBoOvooOZDfVTw1E/iMX9hVYXIV1gh0jqV2prCFiK0WjVRIlhaIuXHopvOaALz6I9BhDRxhSwzRd3gPD38lC7OVHCFe7IrMFNrARI8L8lSMALraC6LWcA1X3UBLH3rZdYLGtfnEgZHFrrixnQ8DBB8QqjtBtNre40MeD3XNIzCHWy+Ik31VY6gx3deJmC5wsXfxHelKmGw7HEnChzWwfiOL33FxDZJmTuHgtsHasxSh2s0exMVTo4drLiMxDIuAXGB5QmGVWklzjlE+PQBZvDY01MryC3NIg62NpG4kRZF2ttDI0HLLZ7xvInh9Vnf1OzT7aSTXlGlwWPpHNlsQYgnvHhabSqfaVapVxLKRpDJ3XkkjVua1jJIJ4RzXqWKpNpNqkMzQAO9lMG/4tSDGgndokMRtolhbh6lKmSDMAy48A51yeZ15IZ58S+MmDHBllcoxbG+1+zmVabaWTM8uDiGnRrCHOLtM0wGx+9yVH/R/gqpfiMWKgp06xDGsykz8NxGaJhu9vnyVDQxL3VQalYHOLS5xII8IBvxG5X9XtLTpUxSotJyiNYA6u69Sk58mW+3H/kqOOX+4udrdoMTTlrKIeYkvDgADwAJki2pjXksLhtpmnWdUqQXmoHOcIgNBzQ0gaucTIHBTxe0cRX7sgAgGGgxckGSeko+ydhOJeHkmQ3XdrpyRwTpudW0X2JPRttkbVbiBp+LcfsrCvgy4Ze9HIx5wVSYEUsMGmo9rGzqTAVw3tLg/wD9VAdarB6lFhSSpEy6dIz2zuyop4ptVgIBDocLbhGmmp8lqq1Mht0Oj2iwh/DisORyrU//AGU62PpVBDKjHz+y9rrQeBTZbFxbs4Go2Aw7QCYAk33TE36oIfb5qlxPad1Nwa6i6DZgGrnSeMACwJN9UMebDndUW21HS8Nbo0XPM6Dyv4hYfbGwHGsKzQyQSSHCQ6QR3gCM0TN94WvwzHBkv/ETmcRxOsctw5QpvaCELdsOMaVGMc2qNcPTEfsVq9PyglX3ZYOdhMQ17ct3gd9zzBE/jdcxmTNSgL2TXZ9kNqt/e9Wj7JciNJKyp7b4ksdSINcZgf7r4R0g3FQHjaOaxm2G0sQwMrVMVlBzAHD05kSNWN5lb7btDPRouOoj0Vbh8MLHzVx4spRsrOzmHjDU23EA6iDqYkcdFe0HGI1939V4NGbTX19+iG9sb/fuyJuwkqJVnTcaj0XXuJCi3jKjTsSJtu6e/oqRbCUnkhL1yRB03GPe9Qq1INijB82PQoZaDirAuNwRppCI8Bwt7BSTqpY4g3HFTo1QHTuPv5qn9wo60CqOykg+C7Rr3g6eiNimTwnckg+Z3EbladkobrUwV5Ltq8fVeUIWLnZnQNBqiVnwLlCoNgX1N1DEGTHiffvRV5J4DYYHU79ffII9BoLiY009+9UnVrBrco1PBO0O60BEwUGxFSBbXReLg0ABAJ78cPU+/moV3axqbDqVEWxrC6E8T8kDH1tG8T8h+cI0wLDl4KlqNh73PcSC4cBlFrN896kVbLbpE3io85aQzPOgk8RwHqrPBbFr1Ac7mgi0C1xxN4CztLtlRwpFJjXVaptlYLzr3juO8xJU6fa7GPc59NtNg1yvZUsd41bm4zAWuLSiZZLufBYdqjUwODfiH0y80yDapmacxjXKHNuZ0I6L1PEirSYTHfaDYyLgGxWQ7T9v8b8F9GtToPpvGUvYHtLTq39Y3tMRuROxuMNXBtJkAFzROpbMjwgx4JGZqMXP7D8MJSkoy+5abWIpgNce6HQLmwPHpAQ9p0abWUyx8uIJcQbDSLO366JmkCT3oNzFt2g8YCDtDDBzS0gHeJ3fkvOyzd0m2uT0uFKHbG+OfyUuLpte9sPEQYN5MiBoNJlWGDwYZA1M6x6BOYHBtY2bRvJ92CliXTAbBnfI9lW+pnXZF6KliwyydyW/uGpljTIbujhpdXmzoMObo73dUTHGb+/ZV1smoGMa57g1sG5MfNbuhzZMs3F70crrMOPHBSS8l42iDEgIFTB0zmBY033gHml6/aLDsqCmX3iSRdoESJO+QRpOqNgNo0q4c6k7MJg2IIMDUFdb/T5YR7pRaX6OX7kZOrF62xMO4ZTRZB4AD3uXNkdnaGHcX0mAE2nknqm48D6+wjMclMYiLqkAgaiYWG7MfHq4gHEHMaQyh0AAuMlxaBoLABajbFd7A1zRIL2h/eg5XAiRYyc0W5r2y4ylxEODjPgfsUXgX5LYtQqYsjP0S7XwYQIMXqtNx4onZ9t6g5t+eYLlfiibAqd6pPBvq5Sk3sGf0s7tTDAYe+rXW/zEeipqJANt/r/L0V/tN4NGoNYJPjr76rPTb5hE+3iIEL8jNVkiNDx57knVIImL+5TTKshI4owb6H13/RCmOoia17717EkkSOFkpUYi4clwhDLTsKO0DDwd8yEam4eXolMQC08tR13hQFYgz7uiatEWmN42lmbbUfPkquniFYNrWSGOow7ONDr1SoutDZLVoapYmevVdx1IkBw13wq5ry0hXFCsC2fMKS0VHeisa+bry5j8NBkGx4ei8iTQLTRoqhgEpJ74GYqeIqXDfE++vok8W82vAG4jU9eCuKJIcwDcz5O7193VjUqx04pPCU8rRx1U6gmB59N6jZKJtqaE71LD959tGift9UKq3ejYGzZ4qN0ikrY1UbZUm06RdTcBYkTPA6j6qy2ri2U6bnPcGtA7ziYAG+fBZHFdr8NVa6m1zoIIL4jl3ZTMUG+Acs0uTLbO2dXpPNTI5wmDUOgmTLSJ3xrCuv69UiAEztPtBhWYb4DDUeXjK0Mbe9hcgA34Sm6WDDD8IvBc1oEkZcxMCddSd070/JjklfInHNcGSOBfXc8fiDtQRaxka9NVrNlYX4VOOnhHBE/qhoQf1DryPEcuPmmn05HALi9f1OWL7OE/+zs9FgxNKfL/AIItdlaHRLjAA0E805htnfEBJqNDgfwkxPhu49EtVIMAaAz5KXxQDffqubjnFO5Rs3TUmvi6Y5j9iODCXPaQBYNBMndcgDVULcIWObvPH3ontp7RDWgkkgXA9APe5Umy6731C5xJdPEx0A3BNm4S3jVL87HdLDMsbc3r9F5Vdl4TCptrbYLx8OwZT04lwGv0hWuJ162Hn+aodvYEMruaORHiB+a9D/SeKM+ok5eFr92cL1ufbhil5eyDaZqPY2buhhEgRIDdb893BaGsx+Cou+G899wBdGWIDtOvG2nNZlhI3AdOKssXt01qXwnAmpqHA3dl3EbyRIneYXrvUMXU+5ieKnjT+aflXz/wedwzxuMlP6q0/wA/+kH7aqZ2u+I4uAt3psPXetb2M2i6oypneXEO1JnX6WWb2VjafdZUaGuHdD8oNyTYyJBkkeq1uyGkPcJkRrAGhXG9Y9QUJLpnhq/plapr8aNnRdLa91TuuUe7T03upj4bXvcCIbTbmJgg6SLLmx6dVocalF9EOMtD3MLiIaCTlNuiu8O+KtI7iSPNp+qH2v2jTpU2veZh2Xu94yQToP4Vy412DpX3pBKdSWhAq7lT7F2kary64ZHdaeZ1PA6q5qCxShzQJxMQpbGtVqc2tP8AqhBrzFlPZJl7uIbPzHvxUlwA+C4xGD7lWT+IT8oWQo6CVqy4/EeCSQWCBNt6x4dlJaRo6J9FcGnwAk62NZiNIUKrS8G2+3h7hDa699Pf808+4HHiqemOiVOUcfe5eouyu66I+Ip3I4+/fVLVWRcEcffver5RFphsXTzN96qre7rzVjTq5gq7Gs/W3aH370QxdaCkrVnaT5TLQCCDoVXtb8rpijWsqmvIWN+AGXVh1C7ha2V8HQomMYSMzfxC/Ub/ALqvqPm6i+SKfxei/J3xIK8q3CYwxrdeSXFoapJofpumTx9heY3O8ToPp7CkHANkomAZYne70Wi6F8joKGyobu8PvHvcEOvUiw13BQqO0AKFIjCVSYDZmVY0RoqvDCXnkrJrtVUi4lX2kwgr0n03OIBEyOVxbeLaHWVlTshtWkaQ7ukGAYI33Wj2ni4pPPER52Cz1HbNOn+JzByJk/JdfoI/BpnM6yXzRCl/R/Ra+mSXuEHMc0Gd0Roq7EbMLMbTbRe4CZdmJfZt9++1p3xwWrp9p6RFqlMngTB/LxWXbXNTEyLX6+R80/KkoN0Jwu50bzE0s7b6R8lnaj3shn6omDyGg8BbyVscUfhkfuqtxrCWRN9y8t6hPiDR6v0qCbcn+iVGtbVddWkmVUvc9v6vzUW1qpH4QOpXM9s7nsLksqlQSDwUfisbLhAKrTg3kkmoQTutHhaYU8Js8E/pBUvvzOj8kTil5L7Ipcl9sR4q1GmTlaZ6kaAevgEp20tWYRvb6E/dH2Y34bwBoClu2z5q0wJMMk24n8l6f+mZr30l4v8Ag8p69Bcrh8FEKpO+D049UEzmDwbgyL8Fx1J06HqgYjaLKdiS4/stg+ZJge7L38pRrZ5WvsaU46iXsqkOzBwc4QIJAO+dZy+AKv8AsxthtSp8MNIs4y4i/KB4rB4PaLyCDTytJkB3fndN2iPAK27MVC3FUz+9FrfiBHTUrhZ/R+mlg7km3FPttvXng2w63Kp0621euT6fXdGXrbwBKWxdMOY5p0IghR2iLMMxDgbeRHkSiuojgD1uvG5LTO1GqFtm4VjB3BaPfqniUjhBBjcLeG70TZK0MShN1TKSB79/RE2G/wDTuHGmfVv5IeJbJtvH5LuwGxiI/wAJwj/yYrf0gSWmXv8A9g5s9IWUxjIqu/iI+o9SPBalzu/TPIj5fksztkxVe3xHWxHvmlY38iJC9SpfojNrmIJ5eiWNdrtfNRp1/G0H6fJNkrCiM4h1on5qrNQzBuE4XhV1d8E3i0joqiE0FpVYMIlaCOSrRVvKbZUEE3goJKnYcWmqA5f1Zg6KWiFjZAzDUa9NxQ218wn3+aPlAcMsKfklcTRDTyPyKhTr+qZfUkZSLHfwI9+qUn2sY13Irn0zuj5ry98W5a+0LidYku33IATkiBFoSGHbN0zmiboWNR0vGabc/ovEi5QHaDib/afBRJNgbSrXBQ/g7CeN/NExdWGH3yHrKHSuEvtR2g92t6k+SCrYb0ij7QUXvw7m0zDrHqAZhYHAtpMqEYltTLlMBsA5pETm/VidOS+kYqI8FnNoYL4huJ/K3vqt+LqHjjXgw5cCyOzPbVxGFIaMPTqMINy94dIjc0EwZ9U/2aafiAnukEASb6X16hO09kibAacEzs3CkvmOJ+dvkin1XfHtSBx9P2Sts0L3ENIPA+ii2kJuPNTdSIbfh6rtB2YSV5z1KX9xL8HpfTrWFv8AIN7BJtYBApFpEgo2KeIgb1xlBumW/Fc9PR0ovWxcl0xcDldNUXbpnqpChBzAnojNYBdSUgZTTA5C10i7SLjgfskNrbC/rlRlQ3GQt5yJj5kqzJlNbHdByk75Hot/pueWPLp1ejn+oYlkw21tGR/+DvDTkAB3SJHkbJKt2Qr0xmLGGTzub7hYL7I0BBxzBlFv1vuF6HF6hnx6jI4GTp8cttHyDDbMxDTDaA11M/dXOxdg4n4tN73FrQ4EtbyIN3G91t6dETPJNYC1loyeq9TKPb3CYdJiTuhrE4cOaQb2ICG12h5T780Y1JMDQDvHmdw6D1S1EWjgY8p+gC42VG+Aq9+V58D78Qm3uSG0wQ9ruIIPgfzKmx3dF93omRdxQDVSZ7Em3Qouwn/2kc2O/wCKWrEkG+qh2dqj+stF/wALhHl+aJcATWjSVT/dng4DzkKg2+z9MeYBCvK7u7PB4+TlSdq7VGHiD9EqPJIoqAWguB33CEK8GIshYkzB4GD4oLHkgHhuTy+GP5kvi7tmLjVHpOkKVSkgD8FRqOIHsIlEgiDf3dL12lpIHv3qhUzBidRbwVvaBWmWg0+Xgq2tRyGRMFOUih4m4IHh9QgT2G1aEfjFpk3HFWTKqpmggwdPPzTmFeB3Z6H1CmRWrRIOnQbHMBgzlK8iS1whwB6ryCOSlQbx2WFN8COCk6pOo971wvCA6p9kwF8Bf60BuXsPUzEuGgMD5T75pVwnUpyiyGtb4nx/JXJlQVssaeircTUzPPK3vxJVg2pAngJ8rqqY219Tc9SqxrdlzYPEMtK9Rw4jmEaqJLWxvTjCNEyTAiivdhQAj0qYAtrx6IlSJA8ffmuOaNVI8FS5I4j8Bk7wPKUrhTY8lHbWOFCgKhYS3MZg6aAeqzuE7a0AS1zXtm8wHDzBn5LldV02XJkcoxtHX6XqMUMKjKVM0lOnmOY+A+6apNVRh+0WGdEVW+Pd+RXcTtikO82pB6iPFc6WLInTi0b4v3fpdlw50XNkoHF5gTl46Ktq9oadpIQXdrKOkE/wqLFPwhiwzj4NDZo4Qh0cY1r23Gvqshi9uvfJa0gAT3rDkT9lnsPXq1K1MucXAOzZJyg5TMGT9Vt6Topzld1Rm6yUMEP7ltvwj9BUniOmvJcxoht7aGCCDE6wdyLsiBTaWUy6mQCJDG66z3u+OZnQ3KqNqsLa72k900pYDMw10kTMWn5LuPEkjzCytug9tVHCPuls8jWYPio4Or3j1S3wMRcCoht1I8ff+VDD599FBj+8PEeh9AVnycDokNqjuTwM+f8ANV9B0i24+quMYzM2DvBCoMLU3Gx4dEWJ3FokltMbcDqhdnqoGMY3ec3+0n6Irhm0JSuyqOXHUD/EP9D0zwLnwarFf3dXkT91TdtGyKbufqPyVy8T8YfverGqp7Sd7D03dD5gfdJ8kiZyZBA3+u75pd2gOnKUzSFkrUdDzaxv5p8STGcM/d79wjF6QBgjpA6jRMufNwpIuLE9oki4VY2Tcagj5q5rtzC/vgqvCiMwO4qIphWVJE+5RG3sg5CLzI37kdgGiCUdhRYpiaQSoMd4WIMqzq08wP1VW51/v8kceCmWNKrmEheVfhqjmkyCen0Xkl4nY1ZFRoHP3oNSouvf79+7IBMnWwTEBJhqAlwVix8yq7Ca5vAKww9MbiqkFALinw2NJMeUT6BLfEE+9UXF1e/H7I9fYSFSpco4cAS5GKNSXTuGnvzTSSwotPGUdU3sKK0DxNSD0C8MRyQXulx6+lvopPeBGnomLgU+QHbcxs5/EZHaf4jF8fx1Q/EcZOp1GU6nVu48ty+wdtXf2Cq072saOuZunlK+NbQac5jmbmTcnU7zzTun4YjqNNfo82uVZbHBfUsbQSR0iInmqjD4YvOWefM8k5gMT8Cs2R3Zyum5ykQZ858E6cVJUxeLNLFNTi9ou6tdjSe4SR+0Us7a53Bregn5p7bmEP4xa0EwWzpGUb7HiqwsBZDm3mzpv06JMemxLdG3J6l1U9d9frX8Gg2VUGIpxvBhxsLHS3vRXGFwLabiRcSDOkAGT/pzDxWW7N1xTriDZ3ddwE6fOPNbTF/3bspgxrG9AsUcb+PkHJ1eXOl7julRuNlbbIYWBrSG2AFiB9kLG4pxdTz7nFtz+q8ZT5SPJV+xXGu0fDZlMDMwnjAkOmCJMAesrm1sG74Zc4iNPxcbf8U+rMrexynTDBcwdPuo4esLxx9Utg6mduY6kT5/i+crwdrp/IrM0aEW9Kog4usWjMNWkGOPEeIJHio06kQvVATfcsyWzQyypVg9gc0y1wkHroqPFjLV6wfOZ+aRo7TOEflf/wBO4zOppk69Wk3I3Ky2rUa5oc1zT3ZzBwNrGdZjQ6b0EU4T3wFfdHQRlXchYN/9qoHg8/Nrh9UnTx0iYERedb8OfJM4a1eif8Rvz/mm3oXKOtm0bgznqGR3svyEKu7QYANwh705GjdrBHzsnqmNis9gbowOk8yQqypjKnwXvt+jLoaR3e64kTvI+6icFyISm6aZk6Tkvj22nhbwP8l2nVzd4wJvA0HTkiVBLSOPsIlyN5RWU619JT1CpqPH7pRrBEix9EbSDM+COStAR0wziq6q2HA/tCD1GnvmrBxtZI41ktI37uoS4jGRpuMGeiJRdaDqEm6tJsbET08VOi+wdruM/L7eSY1aFrQ44qtx1LvAiwOqsc1kKoyREJaDZX1DNnWjgvKb3fbX8l1NBLKq7eB0+n38UBziLb1Ku4cQgsOZ0bvvKWgyyothoO5P4Z4hJA2AjmiV6uVhPKPEpV2NqgLq4JLuKAXe/filRU3SiU7uHvT+XzTxFlrRZYX3IjjAPIT5IbTGqHjakMJdabeaWtjXpC7D73rxfe9hvulHYtm4lx4Nv9EP4xcLseNbQDY/ktKjZmlKgParaLagykxTaZvLS50CMtriCfNfOMQ6XEgXO87vBaXbOz6tR4HxHxuBDAB4g2+SPs7sqNalUfwtBd5kaJ8EorRnm3J7MTUaWidSndmbMNVhiZJ38tPqvolPZOHpNJyB0XktPqQs32X71Wqdxf5AH5KSnqyQhs7hawfhg0xmyxvmWGAdY6+Cp8YRoyVeUqZDHuhwDiS0Atg5nEiRqD91Rx3tLzERwtbiiRUkKtxGQiN3O89F9NwWKZWph9MggjXgd45GVS7A7ICrFSuDG5kCT1P0H5Kyo4duGq/CYA1jzYcCBEeIHy5peR2gsdpjmztplgLc0FjnMFwO7IcJ3wA8C/Likdp9om/3bMr3m2th9T4JXtBsovqEsLhmjN3iAY0sNfHgEHAdmDI7rdeH3lB70UhjwybNX2cdUOHe9xYWseW2N7wdJMRm38QmGVJJVfsejUZLC45JPdsG68AE5XphpQNp8BpNIusGyRJ4emiO524hK7KqHIPeiNiKiyv6jSuCn2nTDrHT7qlxFR1MBsAxGUncAIjl3SRPAwY1V5tAGUljsKKjIcJHRNaUkLjJxYvsyu6xJY4fuGQPmVeYOp+lpf8AcZ/uCz+y8LlJHDqriiQKlI/4jP8AcENUE5dxtsV/1HWkfkR90rS7zK7f34jkWtP1TONH9oZzY8fNpSeCH6Ss3hkd5gj/AIJDBjx/g+f7PqH4eXe2x8LfSfFWDH+Hv35KspnJXrM/fcR5x9G+asmPCe+SJiWKkOsdURrjlvfd4IG1292RfKeO48+qNs+pLQYTI7QElsnTf3ddOKG99/X6KTzDuSmWb0tqmGnaKmrSuRu+/wBigNlttB7lP4+naeH1SBqZgmJ6BeixwtU9fe5M1mmJEyqqgYOuvqPum3VotuQNF8ga1Mm43+u9eRg0bz6ryuyUBqv+als8GZ4wgHT3xVhgt3j9UMuBkeRnNLkHF1cwaNLz5SpUxdL4w989B6II8hT4B0xvR8KIM+7oZsAp4f8ACmyehMeRHtL2gGGDQCM7p1vAHAcfssViu1BcZOZx/e8OJ67k1/SI0fFpHeWH5O/NZCsFqwQXamZs+R91Ghb2qLZAp36jwtlUq3bGr+oxjb2nvWjSIG+8rMSvJ1Iz9zL+r2rxJH4wP4WgK1odui1rQ6g17gBmJgSbydDG75rHqLtPAKUmX3M2lb+kAuBBw7ADaxExB5azCV7O7ULQ8tEuc8Q2CTcXgDWCs1s6mHVAHCQvpuyKTaTGuptDSbTAPlOnghlFUFFuyVPZFSozPXaykzUZzEnjkabnxC5hcDTpuzMDX8ywMA46HTrfqn8PSD3y+XHSSSV8+7Z7Sqmu+jnIpt0aIA8Y18UK2W3R9MqY9rRmrVAxnAHKOUkws3t/tdhCx1OkwuOmdsATAgg77+i+e1KrnABznENFgSTF93BDYi7UC5M+ydnMeMTQp1N/4XA8W2PnY+K0dCmAVk+wlMDCUoGsk9S4rVU9Vz5qpM6WN3FNiz/xOH7x9T+S5WM7lzE/id1P1XQO6eiauBbLHZdmnkT8wD9VOs66W2M6Sek/JEqH35JL5HR4E8eLjmhNcIhExrjA8PqlXJi4FPk8z8Z6Kb3d5h4Pb/uCWoGXH+IjwRK7tOoQzLifQceYrUj/ABD/AEn7JLCGMTUH7VMf6XO/9kztM/pKP8X/ABKRon+2D/tv/wB1NZ2FH6TCbaGXGVObvUD6gKVKtP5n3yXu15jFOjgPkgUDcjqtNfFAL6mOVWB0tjUR9vml8BUI1TI3eCVqGHO/iUgSYWpWRadQEJavvUKNrKSKiNVmyOSp2NcHEcLclbVdFX4sd/qB9VIlsgRHp9kf4lp3oGI08FLDX15ImikMh0heUQF5AW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6000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data:image/jpeg;base64,/9j/4AAQSkZJRgABAQAAAQABAAD/2wCEAAkGBxQTEhUTExQWFhUXGB0ZGBcYFxgYHBwcGBwYHRofFxccHCggGholHBcYITEhJSkrLi4uGB8zODMsNygtLisBCgoKDg0OGxAQGiwkHyQsLCwsLCwsLCwsLCwsLCwsLCwsLCwsLCwsLCwsLCwsLCwsLCwsLCwsLCwsLCwsLCwsLP/AABEIAJsBRgMBIgACEQEDEQH/xAAcAAACAwEBAQEAAAAAAAAAAAADBAIFBgEABwj/xABDEAABAwIDBQYEAgYJBAMAAAABAAIRAyEEEjEFQVFhcQYigZGx8BOhwdEy4SNCUmJy8QcUJDNjkqKywjRzgtIWQ1T/xAAaAQACAwEBAAAAAAAAAAAAAAACAwABBAUG/8QALREAAgICAQMDBAEDBQAAAAAAAAECEQMhMQQSQQUTIjJRYXGxBiORFEKBoeH/2gAMAwEAAhEDEQA/ANMDPQfNRgkwAeqaAAap4elFysVnT4IOZDY3lSbThqlrJi2gXA2bHyVPkiVIEGj8U+CbwYtMD+SC5t49gJqIHCFbZEjhMnoiG5A8+ijSENk6m/RO7Pwhc01GiQbDw5e9FfgF1eyUWXabIF0/QwOZsukcAFA4SkBLqhAEzmIGmtz11V+3KroCWWN0CwzYb1v5ojdSjUMO0iabgW8Zm/JDDYJHM+v2VURTT4JNHeCLXMBCo6nyVf2jrltPKLZu7cxdxDRJ3akzyVN1sFq5UIV8biMS808KRSpNMPxDhmJI1bRZoSNMxsOeioe1Gz8NSpmm+o+rWc0uc59Yl4aN4ZOUE8Q3QFX2I7Q06FNradF7w0Q5tO4Y0NJzB0ZS0RqSOcLJbTxeGxNB/wAKhXNepVbVdXOGLvwltmuYDADAGxpe+qZF/gBm52V2SwjsPSL8NSzmm0uPw2gyWgmYGslRf2dfQcHYSo5n+G5zn0zyIcSWTxafAqTe1xLRkweKe7SPgvYJ/icMoHUqlp9rsbiHmnSo0sPctzVHfEM3s1rYBNjv3Js+1KxcXKzW0cR8WncZXAjM3gQb9RIKLuSmycH8GkQ+oXvJzPe6BJ6aNA3BGFSGSdwnyCzRkpLuXA1IJh9PErr/AMXUen81l9idpKb6jAMTTqmuTlpMAmnDc0uvmEQWnNv0jRaWo6497vyV8ErZJ5iDz9V510F9ZmhdH8UtHgXAA+CNNp3HeLg9Ci7WyWkDL7LB4rGsZVaSQCXupmTAGZwguO4CPmttWdAPVfPaAxhxVY0mh2GNU5oaxzpaADAc4cReN5U4LlwaFjJ0fSd0qA/REp4R7nNytblkAukECTGm9VtfCnfT/wA2Bz/7HK17LV2Mo4g5GjK9ru7SdRBiIPw3GQZBv0Qd9ks5tOk6m8sFPOBoRlG6dCUg/EVRpSf/AJQfzU+2tVoxEvFESwR8Sq+kdTvaDbqszjiXsIoVqTH/ALTMfUqRH7pER4KKasif3NjsjaBqBwIIc1xaQQRcQTbxTmeDO7est2Tc5tAZjmdndLpJkgxrzhabNI5Qikg0wtQ7wuk5m+iWpVP1T4LrXZT19fzQlkm19xXA/KdbH5FQxLJuN6XdUkKi+BrE0zqEpmOs9FLD1ueiFWqRcXBVIJoK/vC/8ik8xbYqfxYM+a7WAcNb7irK5ADEZbXjdy5LyA61ivKyD5EmNw1U3PkBoOvooOZDfVTw1E/iMX9hVYXIV1gh0jqV2prCFiK0WjVRIlhaIuXHopvOaALz6I9BhDRxhSwzRd3gPD38lC7OVHCFe7IrMFNrARI8L8lSMALraC6LWcA1X3UBLH3rZdYLGtfnEgZHFrrixnQ8DBB8QqjtBtNre40MeD3XNIzCHWy+Ik31VY6gx3deJmC5wsXfxHelKmGw7HEnChzWwfiOL33FxDZJmTuHgtsHasxSh2s0exMVTo4drLiMxDIuAXGB5QmGVWklzjlE+PQBZvDY01MryC3NIg62NpG4kRZF2ttDI0HLLZ7xvInh9Vnf1OzT7aSTXlGlwWPpHNlsQYgnvHhabSqfaVapVxLKRpDJ3XkkjVua1jJIJ4RzXqWKpNpNqkMzQAO9lMG/4tSDGgndokMRtolhbh6lKmSDMAy48A51yeZ15IZ58S+MmDHBllcoxbG+1+zmVabaWTM8uDiGnRrCHOLtM0wGx+9yVH/R/gqpfiMWKgp06xDGsykz8NxGaJhu9vnyVDQxL3VQalYHOLS5xII8IBvxG5X9XtLTpUxSotJyiNYA6u69Sk58mW+3H/kqOOX+4udrdoMTTlrKIeYkvDgADwAJki2pjXksLhtpmnWdUqQXmoHOcIgNBzQ0gaucTIHBTxe0cRX7sgAgGGgxckGSeko+ydhOJeHkmQ3XdrpyRwTpudW0X2JPRttkbVbiBp+LcfsrCvgy4Ze9HIx5wVSYEUsMGmo9rGzqTAVw3tLg/wD9VAdarB6lFhSSpEy6dIz2zuyop4ptVgIBDocLbhGmmp8lqq1Mht0Oj2iwh/DisORyrU//AGU62PpVBDKjHz+y9rrQeBTZbFxbs4Go2Aw7QCYAk33TE36oIfb5qlxPad1Nwa6i6DZgGrnSeMACwJN9UMebDndUW21HS8Nbo0XPM6Dyv4hYfbGwHGsKzQyQSSHCQ6QR3gCM0TN94WvwzHBkv/ETmcRxOsctw5QpvaCELdsOMaVGMc2qNcPTEfsVq9PyglX3ZYOdhMQ17ct3gd9zzBE/jdcxmTNSgL2TXZ9kNqt/e9Wj7JciNJKyp7b4ksdSINcZgf7r4R0g3FQHjaOaxm2G0sQwMrVMVlBzAHD05kSNWN5lb7btDPRouOoj0Vbh8MLHzVx4spRsrOzmHjDU23EA6iDqYkcdFe0HGI1939V4NGbTX19+iG9sb/fuyJuwkqJVnTcaj0XXuJCi3jKjTsSJtu6e/oqRbCUnkhL1yRB03GPe9Qq1INijB82PQoZaDirAuNwRppCI8Bwt7BSTqpY4g3HFTo1QHTuPv5qn9wo60CqOykg+C7Rr3g6eiNimTwnckg+Z3EbladkobrUwV5Ltq8fVeUIWLnZnQNBqiVnwLlCoNgX1N1DEGTHiffvRV5J4DYYHU79ffII9BoLiY009+9UnVrBrco1PBO0O60BEwUGxFSBbXReLg0ABAJ78cPU+/moV3axqbDqVEWxrC6E8T8kDH1tG8T8h+cI0wLDl4KlqNh73PcSC4cBlFrN896kVbLbpE3io85aQzPOgk8RwHqrPBbFr1Ac7mgi0C1xxN4CztLtlRwpFJjXVaptlYLzr3juO8xJU6fa7GPc59NtNg1yvZUsd41bm4zAWuLSiZZLufBYdqjUwODfiH0y80yDapmacxjXKHNuZ0I6L1PEirSYTHfaDYyLgGxWQ7T9v8b8F9GtToPpvGUvYHtLTq39Y3tMRuROxuMNXBtJkAFzROpbMjwgx4JGZqMXP7D8MJSkoy+5abWIpgNce6HQLmwPHpAQ9p0abWUyx8uIJcQbDSLO366JmkCT3oNzFt2g8YCDtDDBzS0gHeJ3fkvOyzd0m2uT0uFKHbG+OfyUuLpte9sPEQYN5MiBoNJlWGDwYZA1M6x6BOYHBtY2bRvJ92CliXTAbBnfI9lW+pnXZF6KliwyydyW/uGpljTIbujhpdXmzoMObo73dUTHGb+/ZV1smoGMa57g1sG5MfNbuhzZMs3F70crrMOPHBSS8l42iDEgIFTB0zmBY033gHml6/aLDsqCmX3iSRdoESJO+QRpOqNgNo0q4c6k7MJg2IIMDUFdb/T5YR7pRaX6OX7kZOrF62xMO4ZTRZB4AD3uXNkdnaGHcX0mAE2nknqm48D6+wjMclMYiLqkAgaiYWG7MfHq4gHEHMaQyh0AAuMlxaBoLABajbFd7A1zRIL2h/eg5XAiRYyc0W5r2y4ylxEODjPgfsUXgX5LYtQqYsjP0S7XwYQIMXqtNx4onZ9t6g5t+eYLlfiibAqd6pPBvq5Sk3sGf0s7tTDAYe+rXW/zEeipqJANt/r/L0V/tN4NGoNYJPjr76rPTb5hE+3iIEL8jNVkiNDx57knVIImL+5TTKshI4owb6H13/RCmOoia17717EkkSOFkpUYi4clwhDLTsKO0DDwd8yEam4eXolMQC08tR13hQFYgz7uiatEWmN42lmbbUfPkquniFYNrWSGOow7ONDr1SoutDZLVoapYmevVdx1IkBw13wq5ry0hXFCsC2fMKS0VHeisa+bry5j8NBkGx4ei8iTQLTRoqhgEpJ74GYqeIqXDfE++vok8W82vAG4jU9eCuKJIcwDcz5O7193VjUqx04pPCU8rRx1U6gmB59N6jZKJtqaE71LD959tGift9UKq3ejYGzZ4qN0ikrY1UbZUm06RdTcBYkTPA6j6qy2ri2U6bnPcGtA7ziYAG+fBZHFdr8NVa6m1zoIIL4jl3ZTMUG+Acs0uTLbO2dXpPNTI5wmDUOgmTLSJ3xrCuv69UiAEztPtBhWYb4DDUeXjK0Mbe9hcgA34Sm6WDDD8IvBc1oEkZcxMCddSd070/JjklfInHNcGSOBfXc8fiDtQRaxka9NVrNlYX4VOOnhHBE/qhoQf1DryPEcuPmmn05HALi9f1OWL7OE/+zs9FgxNKfL/AIItdlaHRLjAA0E805htnfEBJqNDgfwkxPhu49EtVIMAaAz5KXxQDffqubjnFO5Rs3TUmvi6Y5j9iODCXPaQBYNBMndcgDVULcIWObvPH3ontp7RDWgkkgXA9APe5Umy6731C5xJdPEx0A3BNm4S3jVL87HdLDMsbc3r9F5Vdl4TCptrbYLx8OwZT04lwGv0hWuJ162Hn+aodvYEMruaORHiB+a9D/SeKM+ok5eFr92cL1ufbhil5eyDaZqPY2buhhEgRIDdb893BaGsx+Cou+G899wBdGWIDtOvG2nNZlhI3AdOKssXt01qXwnAmpqHA3dl3EbyRIneYXrvUMXU+5ieKnjT+aflXz/wedwzxuMlP6q0/wA/+kH7aqZ2u+I4uAt3psPXetb2M2i6oypneXEO1JnX6WWb2VjafdZUaGuHdD8oNyTYyJBkkeq1uyGkPcJkRrAGhXG9Y9QUJLpnhq/plapr8aNnRdLa91TuuUe7T03upj4bXvcCIbTbmJgg6SLLmx6dVocalF9EOMtD3MLiIaCTlNuiu8O+KtI7iSPNp+qH2v2jTpU2veZh2Xu94yQToP4Vy412DpX3pBKdSWhAq7lT7F2kary64ZHdaeZ1PA6q5qCxShzQJxMQpbGtVqc2tP8AqhBrzFlPZJl7uIbPzHvxUlwA+C4xGD7lWT+IT8oWQo6CVqy4/EeCSQWCBNt6x4dlJaRo6J9FcGnwAk62NZiNIUKrS8G2+3h7hDa699Pf808+4HHiqemOiVOUcfe5eouyu66I+Ip3I4+/fVLVWRcEcffver5RFphsXTzN96qre7rzVjTq5gq7Gs/W3aH370QxdaCkrVnaT5TLQCCDoVXtb8rpijWsqmvIWN+AGXVh1C7ha2V8HQomMYSMzfxC/Ub/ALqvqPm6i+SKfxei/J3xIK8q3CYwxrdeSXFoapJofpumTx9heY3O8ToPp7CkHANkomAZYne70Wi6F8joKGyobu8PvHvcEOvUiw13BQqO0AKFIjCVSYDZmVY0RoqvDCXnkrJrtVUi4lX2kwgr0n03OIBEyOVxbeLaHWVlTshtWkaQ7ukGAYI33Wj2ni4pPPER52Cz1HbNOn+JzByJk/JdfoI/BpnM6yXzRCl/R/Ra+mSXuEHMc0Gd0Roq7EbMLMbTbRe4CZdmJfZt9++1p3xwWrp9p6RFqlMngTB/LxWXbXNTEyLX6+R80/KkoN0Jwu50bzE0s7b6R8lnaj3shn6omDyGg8BbyVscUfhkfuqtxrCWRN9y8t6hPiDR6v0qCbcn+iVGtbVddWkmVUvc9v6vzUW1qpH4QOpXM9s7nsLksqlQSDwUfisbLhAKrTg3kkmoQTutHhaYU8Js8E/pBUvvzOj8kTil5L7Ipcl9sR4q1GmTlaZ6kaAevgEp20tWYRvb6E/dH2Y34bwBoClu2z5q0wJMMk24n8l6f+mZr30l4v8Ag8p69Bcrh8FEKpO+D049UEzmDwbgyL8Fx1J06HqgYjaLKdiS4/stg+ZJge7L38pRrZ5WvsaU46iXsqkOzBwc4QIJAO+dZy+AKv8AsxthtSp8MNIs4y4i/KB4rB4PaLyCDTytJkB3fndN2iPAK27MVC3FUz+9FrfiBHTUrhZ/R+mlg7km3FPttvXng2w63Kp0621euT6fXdGXrbwBKWxdMOY5p0IghR2iLMMxDgbeRHkSiuojgD1uvG5LTO1GqFtm4VjB3BaPfqniUjhBBjcLeG70TZK0MShN1TKSB79/RE2G/wDTuHGmfVv5IeJbJtvH5LuwGxiI/wAJwj/yYrf0gSWmXv8A9g5s9IWUxjIqu/iI+o9SPBalzu/TPIj5fksztkxVe3xHWxHvmlY38iJC9SpfojNrmIJ5eiWNdrtfNRp1/G0H6fJNkrCiM4h1on5qrNQzBuE4XhV1d8E3i0joqiE0FpVYMIlaCOSrRVvKbZUEE3goJKnYcWmqA5f1Zg6KWiFjZAzDUa9NxQ218wn3+aPlAcMsKfklcTRDTyPyKhTr+qZfUkZSLHfwI9+qUn2sY13Irn0zuj5ry98W5a+0LidYku33IATkiBFoSGHbN0zmiboWNR0vGabc/ovEi5QHaDib/afBRJNgbSrXBQ/g7CeN/NExdWGH3yHrKHSuEvtR2g92t6k+SCrYb0ij7QUXvw7m0zDrHqAZhYHAtpMqEYltTLlMBsA5pETm/VidOS+kYqI8FnNoYL4huJ/K3vqt+LqHjjXgw5cCyOzPbVxGFIaMPTqMINy94dIjc0EwZ9U/2aafiAnukEASb6X16hO09kibAacEzs3CkvmOJ+dvkin1XfHtSBx9P2Sts0L3ENIPA+ii2kJuPNTdSIbfh6rtB2YSV5z1KX9xL8HpfTrWFv8AIN7BJtYBApFpEgo2KeIgb1xlBumW/Fc9PR0ovWxcl0xcDldNUXbpnqpChBzAnojNYBdSUgZTTA5C10i7SLjgfskNrbC/rlRlQ3GQt5yJj5kqzJlNbHdByk75Hot/pueWPLp1ejn+oYlkw21tGR/+DvDTkAB3SJHkbJKt2Qr0xmLGGTzub7hYL7I0BBxzBlFv1vuF6HF6hnx6jI4GTp8cttHyDDbMxDTDaA11M/dXOxdg4n4tN73FrQ4EtbyIN3G91t6dETPJNYC1loyeq9TKPb3CYdJiTuhrE4cOaQb2ICG12h5T780Y1JMDQDvHmdw6D1S1EWjgY8p+gC42VG+Aq9+V58D78Qm3uSG0wQ9ruIIPgfzKmx3dF93omRdxQDVSZ7Em3Qouwn/2kc2O/wCKWrEkG+qh2dqj+stF/wALhHl+aJcATWjSVT/dng4DzkKg2+z9MeYBCvK7u7PB4+TlSdq7VGHiD9EqPJIoqAWguB33CEK8GIshYkzB4GD4oLHkgHhuTy+GP5kvi7tmLjVHpOkKVSkgD8FRqOIHsIlEgiDf3dL12lpIHv3qhUzBidRbwVvaBWmWg0+Xgq2tRyGRMFOUih4m4IHh9QgT2G1aEfjFpk3HFWTKqpmggwdPPzTmFeB3Z6H1CmRWrRIOnQbHMBgzlK8iS1whwB6ryCOSlQbx2WFN8COCk6pOo971wvCA6p9kwF8Bf60BuXsPUzEuGgMD5T75pVwnUpyiyGtb4nx/JXJlQVssaeircTUzPPK3vxJVg2pAngJ8rqqY219Tc9SqxrdlzYPEMtK9Rw4jmEaqJLWxvTjCNEyTAiivdhQAj0qYAtrx6IlSJA8ffmuOaNVI8FS5I4j8Bk7wPKUrhTY8lHbWOFCgKhYS3MZg6aAeqzuE7a0AS1zXtm8wHDzBn5LldV02XJkcoxtHX6XqMUMKjKVM0lOnmOY+A+6apNVRh+0WGdEVW+Pd+RXcTtikO82pB6iPFc6WLInTi0b4v3fpdlw50XNkoHF5gTl46Ktq9oadpIQXdrKOkE/wqLFPwhiwzj4NDZo4Qh0cY1r23Gvqshi9uvfJa0gAT3rDkT9lnsPXq1K1MucXAOzZJyg5TMGT9Vt6Topzld1Rm6yUMEP7ltvwj9BUniOmvJcxoht7aGCCDE6wdyLsiBTaWUy6mQCJDG66z3u+OZnQ3KqNqsLa72k900pYDMw10kTMWn5LuPEkjzCytug9tVHCPuls8jWYPio4Or3j1S3wMRcCoht1I8ff+VDD599FBj+8PEeh9AVnycDokNqjuTwM+f8ANV9B0i24+quMYzM2DvBCoMLU3Gx4dEWJ3FokltMbcDqhdnqoGMY3ec3+0n6Irhm0JSuyqOXHUD/EP9D0zwLnwarFf3dXkT91TdtGyKbufqPyVy8T8YfverGqp7Sd7D03dD5gfdJ8kiZyZBA3+u75pd2gOnKUzSFkrUdDzaxv5p8STGcM/d79wjF6QBgjpA6jRMufNwpIuLE9oki4VY2Tcagj5q5rtzC/vgqvCiMwO4qIphWVJE+5RG3sg5CLzI37kdgGiCUdhRYpiaQSoMd4WIMqzq08wP1VW51/v8kceCmWNKrmEheVfhqjmkyCen0Xkl4nY1ZFRoHP3oNSouvf79+7IBMnWwTEBJhqAlwVix8yq7Ca5vAKww9MbiqkFALinw2NJMeUT6BLfEE+9UXF1e/H7I9fYSFSpco4cAS5GKNSXTuGnvzTSSwotPGUdU3sKK0DxNSD0C8MRyQXulx6+lvopPeBGnomLgU+QHbcxs5/EZHaf4jF8fx1Q/EcZOp1GU6nVu48ty+wdtXf2Cq072saOuZunlK+NbQac5jmbmTcnU7zzTun4YjqNNfo82uVZbHBfUsbQSR0iInmqjD4YvOWefM8k5gMT8Cs2R3Zyum5ykQZ858E6cVJUxeLNLFNTi9ou6tdjSe4SR+0Us7a53Bregn5p7bmEP4xa0EwWzpGUb7HiqwsBZDm3mzpv06JMemxLdG3J6l1U9d9frX8Gg2VUGIpxvBhxsLHS3vRXGFwLabiRcSDOkAGT/pzDxWW7N1xTriDZ3ddwE6fOPNbTF/3bspgxrG9AsUcb+PkHJ1eXOl7julRuNlbbIYWBrSG2AFiB9kLG4pxdTz7nFtz+q8ZT5SPJV+xXGu0fDZlMDMwnjAkOmCJMAesrm1sG74Zc4iNPxcbf8U+rMrexynTDBcwdPuo4esLxx9Utg6mduY6kT5/i+crwdrp/IrM0aEW9Kog4usWjMNWkGOPEeIJHio06kQvVATfcsyWzQyypVg9gc0y1wkHroqPFjLV6wfOZ+aRo7TOEflf/wBO4zOppk69Wk3I3Ky2rUa5oc1zT3ZzBwNrGdZjQ6b0EU4T3wFfdHQRlXchYN/9qoHg8/Nrh9UnTx0iYERedb8OfJM4a1eif8Rvz/mm3oXKOtm0bgznqGR3svyEKu7QYANwh705GjdrBHzsnqmNis9gbowOk8yQqypjKnwXvt+jLoaR3e64kTvI+6icFyISm6aZk6Tkvj22nhbwP8l2nVzd4wJvA0HTkiVBLSOPsIlyN5RWU619JT1CpqPH7pRrBEix9EbSDM+COStAR0wziq6q2HA/tCD1GnvmrBxtZI41ktI37uoS4jGRpuMGeiJRdaDqEm6tJsbET08VOi+wdruM/L7eSY1aFrQ44qtx1LvAiwOqsc1kKoyREJaDZX1DNnWjgvKb3fbX8l1NBLKq7eB0+n38UBziLb1Ku4cQgsOZ0bvvKWgyyothoO5P4Z4hJA2AjmiV6uVhPKPEpV2NqgLq4JLuKAXe/filRU3SiU7uHvT+XzTxFlrRZYX3IjjAPIT5IbTGqHjakMJdabeaWtjXpC7D73rxfe9hvulHYtm4lx4Nv9EP4xcLseNbQDY/ktKjZmlKgParaLagykxTaZvLS50CMtriCfNfOMQ6XEgXO87vBaXbOz6tR4HxHxuBDAB4g2+SPs7sqNalUfwtBd5kaJ8EorRnm3J7MTUaWidSndmbMNVhiZJ38tPqvolPZOHpNJyB0XktPqQs32X71Wqdxf5AH5KSnqyQhs7hawfhg0xmyxvmWGAdY6+Cp8YRoyVeUqZDHuhwDiS0Atg5nEiRqD91Rx3tLzERwtbiiRUkKtxGQiN3O89F9NwWKZWph9MggjXgd45GVS7A7ICrFSuDG5kCT1P0H5Kyo4duGq/CYA1jzYcCBEeIHy5peR2gsdpjmztplgLc0FjnMFwO7IcJ3wA8C/Likdp9om/3bMr3m2th9T4JXtBsovqEsLhmjN3iAY0sNfHgEHAdmDI7rdeH3lB70UhjwybNX2cdUOHe9xYWseW2N7wdJMRm38QmGVJJVfsejUZLC45JPdsG68AE5XphpQNp8BpNIusGyRJ4emiO524hK7KqHIPeiNiKiyv6jSuCn2nTDrHT7qlxFR1MBsAxGUncAIjl3SRPAwY1V5tAGUljsKKjIcJHRNaUkLjJxYvsyu6xJY4fuGQPmVeYOp+lpf8AcZ/uCz+y8LlJHDqriiQKlI/4jP8AcENUE5dxtsV/1HWkfkR90rS7zK7f34jkWtP1TONH9oZzY8fNpSeCH6Ss3hkd5gj/AIJDBjx/g+f7PqH4eXe2x8LfSfFWDH+Hv35KspnJXrM/fcR5x9G+asmPCe+SJiWKkOsdURrjlvfd4IG1292RfKeO48+qNs+pLQYTI7QElsnTf3ddOKG99/X6KTzDuSmWb0tqmGnaKmrSuRu+/wBigNlttB7lP4+naeH1SBqZgmJ6BeixwtU9fe5M1mmJEyqqgYOuvqPum3VotuQNF8ga1Mm43+u9eRg0bz6ryuyUBqv+als8GZ4wgHT3xVhgt3j9UMuBkeRnNLkHF1cwaNLz5SpUxdL4w989B6II8hT4B0xvR8KIM+7oZsAp4f8ACmyehMeRHtL2gGGDQCM7p1vAHAcfssViu1BcZOZx/e8OJ67k1/SI0fFpHeWH5O/NZCsFqwQXamZs+R91Ghb2qLZAp36jwtlUq3bGr+oxjb2nvWjSIG+8rMSvJ1Iz9zL+r2rxJH4wP4WgK1odui1rQ6g17gBmJgSbydDG75rHqLtPAKUmX3M2lb+kAuBBw7ADaxExB5azCV7O7ULQ8tEuc8Q2CTcXgDWCs1s6mHVAHCQvpuyKTaTGuptDSbTAPlOnghlFUFFuyVPZFSozPXaykzUZzEnjkabnxC5hcDTpuzMDX8ywMA46HTrfqn8PSD3y+XHSSSV8+7Z7Sqmu+jnIpt0aIA8Y18UK2W3R9MqY9rRmrVAxnAHKOUkws3t/tdhCx1OkwuOmdsATAgg77+i+e1KrnABznENFgSTF93BDYi7UC5M+ydnMeMTQp1N/4XA8W2PnY+K0dCmAVk+wlMDCUoGsk9S4rVU9Vz5qpM6WN3FNiz/xOH7x9T+S5WM7lzE/id1P1XQO6eiauBbLHZdmnkT8wD9VOs66W2M6Sek/JEqH35JL5HR4E8eLjmhNcIhExrjA8PqlXJi4FPk8z8Z6Kb3d5h4Pb/uCWoGXH+IjwRK7tOoQzLifQceYrUj/ABD/AEn7JLCGMTUH7VMf6XO/9kztM/pKP8X/ABKRon+2D/tv/wB1NZ2FH6TCbaGXGVObvUD6gKVKtP5n3yXu15jFOjgPkgUDcjqtNfFAL6mOVWB0tjUR9vml8BUI1TI3eCVqGHO/iUgSYWpWRadQEJavvUKNrKSKiNVmyOSp2NcHEcLclbVdFX4sd/qB9VIlsgRHp9kf4lp3oGI08FLDX15ImikMh0heUQF5AW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219200"/>
            <a:ext cx="6000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5" name="Picture 5" descr="C:\Users\DELFINO\Pictures\protec3a7c3a3o-epi-fogo-chapa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192" y="2564904"/>
            <a:ext cx="410485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0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726588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Ferramentas Necessárias para o Combate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00808"/>
            <a:ext cx="3528392" cy="4525963"/>
          </a:xfrm>
        </p:spPr>
        <p:txBody>
          <a:bodyPr>
            <a:normAutofit/>
          </a:bodyPr>
          <a:lstStyle/>
          <a:p>
            <a:r>
              <a:rPr lang="pt-BR" b="1" dirty="0"/>
              <a:t>Enxada e </a:t>
            </a:r>
            <a:r>
              <a:rPr lang="pt-BR" b="1" dirty="0" smtClean="0"/>
              <a:t>enxadão</a:t>
            </a:r>
          </a:p>
          <a:p>
            <a:r>
              <a:rPr lang="pt-BR" b="1" dirty="0" smtClean="0"/>
              <a:t>Foice</a:t>
            </a:r>
          </a:p>
          <a:p>
            <a:r>
              <a:rPr lang="pt-BR" b="1" dirty="0" smtClean="0"/>
              <a:t>Rastelos</a:t>
            </a:r>
          </a:p>
          <a:p>
            <a:r>
              <a:rPr lang="pt-BR" b="1" dirty="0" smtClean="0"/>
              <a:t>Machados</a:t>
            </a:r>
          </a:p>
          <a:p>
            <a:r>
              <a:rPr lang="pt-BR" b="1" dirty="0" smtClean="0"/>
              <a:t>Pá</a:t>
            </a:r>
          </a:p>
          <a:p>
            <a:r>
              <a:rPr lang="pt-BR" b="1" dirty="0" smtClean="0"/>
              <a:t>Ancinho</a:t>
            </a:r>
          </a:p>
          <a:p>
            <a:r>
              <a:rPr lang="pt-BR" b="1" dirty="0" smtClean="0"/>
              <a:t>Lanterna</a:t>
            </a:r>
          </a:p>
          <a:p>
            <a:r>
              <a:rPr lang="pt-BR" b="1" dirty="0" smtClean="0"/>
              <a:t>Facão:</a:t>
            </a:r>
          </a:p>
          <a:p>
            <a:r>
              <a:rPr lang="pt-BR" b="1" dirty="0" smtClean="0"/>
              <a:t>Pinga-fogo:</a:t>
            </a:r>
          </a:p>
          <a:p>
            <a:r>
              <a:rPr lang="pt-BR" b="1" dirty="0" smtClean="0"/>
              <a:t>bombas costais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081977" y="1844824"/>
            <a:ext cx="48245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- Caixa </a:t>
            </a:r>
            <a:r>
              <a:rPr lang="pt-BR" sz="2400" b="1" dirty="0"/>
              <a:t>de primeiros </a:t>
            </a:r>
            <a:r>
              <a:rPr lang="pt-BR" sz="2400" b="1" dirty="0" smtClean="0"/>
              <a:t>socorros</a:t>
            </a:r>
          </a:p>
          <a:p>
            <a:r>
              <a:rPr lang="pt-BR" sz="2400" dirty="0" smtClean="0"/>
              <a:t>- </a:t>
            </a:r>
            <a:r>
              <a:rPr lang="pt-BR" sz="2400" dirty="0"/>
              <a:t>Martelo;</a:t>
            </a:r>
          </a:p>
          <a:p>
            <a:r>
              <a:rPr lang="pt-BR" sz="2400" dirty="0"/>
              <a:t>- Cartas topográficas;</a:t>
            </a:r>
          </a:p>
          <a:p>
            <a:r>
              <a:rPr lang="pt-BR" sz="2400" dirty="0"/>
              <a:t>- GPS;</a:t>
            </a:r>
          </a:p>
          <a:p>
            <a:r>
              <a:rPr lang="pt-BR" sz="2400" dirty="0" smtClean="0"/>
              <a:t>- </a:t>
            </a:r>
            <a:r>
              <a:rPr lang="pt-BR" sz="2400" dirty="0"/>
              <a:t>Roçadeira;</a:t>
            </a:r>
          </a:p>
          <a:p>
            <a:r>
              <a:rPr lang="pt-BR" sz="2400" dirty="0"/>
              <a:t>- Bússolas;</a:t>
            </a:r>
          </a:p>
          <a:p>
            <a:r>
              <a:rPr lang="pt-BR" sz="2400" dirty="0"/>
              <a:t>- Rádio de comunicação;</a:t>
            </a:r>
          </a:p>
          <a:p>
            <a:r>
              <a:rPr lang="pt-BR" sz="2400" dirty="0"/>
              <a:t>- Cunhas de madeira ou de ferro;</a:t>
            </a:r>
          </a:p>
          <a:p>
            <a:r>
              <a:rPr lang="pt-BR" sz="2400" dirty="0"/>
              <a:t>- Limas; e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Motosserras</a:t>
            </a:r>
          </a:p>
          <a:p>
            <a:pPr marL="285750" indent="-285750">
              <a:buFontTx/>
              <a:buChar char="-"/>
            </a:pPr>
            <a:r>
              <a:rPr lang="pt-BR" sz="2400" b="1" dirty="0"/>
              <a:t>Abafador e chicote:</a:t>
            </a:r>
            <a:endParaRPr lang="pt-BR" sz="2400" b="1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686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024744" cy="1143000"/>
          </a:xfrm>
        </p:spPr>
        <p:txBody>
          <a:bodyPr/>
          <a:lstStyle/>
          <a:p>
            <a:r>
              <a:rPr lang="pt-BR" b="1" dirty="0"/>
              <a:t>Chefe de Brigada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3508977"/>
          </a:xfrm>
        </p:spPr>
        <p:txBody>
          <a:bodyPr>
            <a:noAutofit/>
          </a:bodyPr>
          <a:lstStyle/>
          <a:p>
            <a:r>
              <a:rPr lang="pt-BR" dirty="0"/>
              <a:t>É a autoridade máxima em um incêndio e tem as seguintes funções:</a:t>
            </a:r>
          </a:p>
          <a:p>
            <a:r>
              <a:rPr lang="pt-BR" dirty="0"/>
              <a:t>- </a:t>
            </a:r>
            <a:r>
              <a:rPr lang="pt-BR" dirty="0" smtClean="0"/>
              <a:t>Organizar </a:t>
            </a:r>
            <a:r>
              <a:rPr lang="pt-BR" dirty="0"/>
              <a:t>e dirigir os recursos;</a:t>
            </a:r>
          </a:p>
          <a:p>
            <a:r>
              <a:rPr lang="pt-BR" dirty="0"/>
              <a:t>- </a:t>
            </a:r>
            <a:r>
              <a:rPr lang="pt-BR" dirty="0" smtClean="0"/>
              <a:t>Determinar </a:t>
            </a:r>
            <a:r>
              <a:rPr lang="pt-BR" dirty="0"/>
              <a:t>as chefias para funções específicas;</a:t>
            </a:r>
          </a:p>
          <a:p>
            <a:r>
              <a:rPr lang="pt-BR" dirty="0"/>
              <a:t>- </a:t>
            </a:r>
            <a:r>
              <a:rPr lang="pt-BR" dirty="0" smtClean="0"/>
              <a:t>Estabelecer </a:t>
            </a:r>
            <a:r>
              <a:rPr lang="pt-BR" dirty="0"/>
              <a:t>estratégias e táticas de combate;</a:t>
            </a:r>
          </a:p>
          <a:p>
            <a:r>
              <a:rPr lang="pt-BR" dirty="0"/>
              <a:t>- </a:t>
            </a:r>
            <a:r>
              <a:rPr lang="pt-BR" dirty="0" smtClean="0"/>
              <a:t>Programar </a:t>
            </a:r>
            <a:r>
              <a:rPr lang="pt-BR" dirty="0"/>
              <a:t>necessidades de recursos;</a:t>
            </a:r>
          </a:p>
          <a:p>
            <a:r>
              <a:rPr lang="pt-BR" dirty="0"/>
              <a:t>- </a:t>
            </a:r>
            <a:r>
              <a:rPr lang="pt-BR" dirty="0" smtClean="0"/>
              <a:t>Instruir </a:t>
            </a:r>
            <a:r>
              <a:rPr lang="pt-BR" dirty="0"/>
              <a:t>no plano de combate;</a:t>
            </a:r>
          </a:p>
          <a:p>
            <a:r>
              <a:rPr lang="pt-BR" dirty="0"/>
              <a:t>- </a:t>
            </a:r>
            <a:r>
              <a:rPr lang="pt-BR" dirty="0" smtClean="0"/>
              <a:t>Planificar </a:t>
            </a:r>
            <a:r>
              <a:rPr lang="pt-BR" dirty="0"/>
              <a:t>e revisar as ações de combate;</a:t>
            </a:r>
          </a:p>
          <a:p>
            <a:r>
              <a:rPr lang="pt-BR" dirty="0"/>
              <a:t>- </a:t>
            </a:r>
            <a:r>
              <a:rPr lang="pt-BR" dirty="0" smtClean="0"/>
              <a:t>Garantir </a:t>
            </a:r>
            <a:r>
              <a:rPr lang="pt-BR" dirty="0"/>
              <a:t>e zelar pela segurança e bem estar dos combatentes; e</a:t>
            </a:r>
          </a:p>
          <a:p>
            <a:r>
              <a:rPr lang="pt-BR" dirty="0"/>
              <a:t>- </a:t>
            </a:r>
            <a:r>
              <a:rPr lang="pt-BR" dirty="0" smtClean="0"/>
              <a:t>Manter </a:t>
            </a:r>
            <a:r>
              <a:rPr lang="pt-BR" dirty="0"/>
              <a:t>informada a central de operações.</a:t>
            </a:r>
          </a:p>
        </p:txBody>
      </p:sp>
    </p:spTree>
    <p:extLst>
      <p:ext uri="{BB962C8B-B14F-4D97-AF65-F5344CB8AC3E}">
        <p14:creationId xmlns:p14="http://schemas.microsoft.com/office/powerpoint/2010/main" val="30861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024744" cy="1143000"/>
          </a:xfrm>
        </p:spPr>
        <p:txBody>
          <a:bodyPr/>
          <a:lstStyle/>
          <a:p>
            <a:pPr algn="ctr"/>
            <a:r>
              <a:rPr lang="pt-BR" b="1" dirty="0"/>
              <a:t>Líder de Grupo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700808"/>
            <a:ext cx="8064896" cy="3508977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R</a:t>
            </a:r>
            <a:r>
              <a:rPr lang="pt-BR" dirty="0" smtClean="0"/>
              <a:t>esponsável </a:t>
            </a:r>
            <a:r>
              <a:rPr lang="pt-BR" dirty="0"/>
              <a:t>para que as ferramentas, os </a:t>
            </a:r>
            <a:r>
              <a:rPr lang="pt-BR" dirty="0" smtClean="0"/>
              <a:t>equipamentos, </a:t>
            </a:r>
            <a:r>
              <a:rPr lang="pt-BR" dirty="0"/>
              <a:t>os alimentos e </a:t>
            </a:r>
            <a:r>
              <a:rPr lang="pt-BR" dirty="0" smtClean="0"/>
              <a:t>o pessoal </a:t>
            </a:r>
            <a:r>
              <a:rPr lang="pt-BR" dirty="0"/>
              <a:t>estejam sempre prontos;</a:t>
            </a:r>
          </a:p>
          <a:p>
            <a:pPr algn="just"/>
            <a:r>
              <a:rPr lang="pt-BR" dirty="0"/>
              <a:t>- </a:t>
            </a:r>
            <a:r>
              <a:rPr lang="pt-BR" dirty="0" smtClean="0"/>
              <a:t>Instruir </a:t>
            </a:r>
            <a:r>
              <a:rPr lang="pt-BR" dirty="0"/>
              <a:t>os combatentes sobre onde e como </a:t>
            </a:r>
            <a:r>
              <a:rPr lang="pt-BR" dirty="0" smtClean="0"/>
              <a:t>estabelecer </a:t>
            </a:r>
            <a:r>
              <a:rPr lang="pt-BR" dirty="0"/>
              <a:t>a linha de fogo;</a:t>
            </a:r>
          </a:p>
          <a:p>
            <a:pPr algn="just"/>
            <a:r>
              <a:rPr lang="pt-BR" dirty="0"/>
              <a:t>- </a:t>
            </a:r>
            <a:r>
              <a:rPr lang="pt-BR" dirty="0" smtClean="0"/>
              <a:t>Supervisionar </a:t>
            </a:r>
            <a:r>
              <a:rPr lang="pt-BR" dirty="0"/>
              <a:t>a brigada e garantir o adequado uso de equipamentos e ferramentas;</a:t>
            </a:r>
          </a:p>
          <a:p>
            <a:pPr algn="just"/>
            <a:r>
              <a:rPr lang="pt-BR" dirty="0"/>
              <a:t>- </a:t>
            </a:r>
            <a:r>
              <a:rPr lang="pt-BR" dirty="0" smtClean="0"/>
              <a:t>Garantir </a:t>
            </a:r>
            <a:r>
              <a:rPr lang="pt-BR" dirty="0"/>
              <a:t>a segurança dos combatentes;</a:t>
            </a:r>
          </a:p>
          <a:p>
            <a:pPr algn="just"/>
            <a:r>
              <a:rPr lang="pt-BR" dirty="0"/>
              <a:t>- </a:t>
            </a:r>
            <a:r>
              <a:rPr lang="pt-BR" dirty="0" smtClean="0"/>
              <a:t>Manter </a:t>
            </a:r>
            <a:r>
              <a:rPr lang="pt-BR" dirty="0"/>
              <a:t>informado o chefe de brigada; e</a:t>
            </a:r>
          </a:p>
          <a:p>
            <a:pPr algn="just"/>
            <a:r>
              <a:rPr lang="pt-BR" dirty="0"/>
              <a:t>- </a:t>
            </a:r>
            <a:r>
              <a:rPr lang="pt-BR" dirty="0" smtClean="0"/>
              <a:t>Supervisionar </a:t>
            </a:r>
            <a:r>
              <a:rPr lang="pt-BR" dirty="0"/>
              <a:t>a correta desmobilização das pessoas e dos equipamentos</a:t>
            </a:r>
          </a:p>
        </p:txBody>
      </p:sp>
    </p:spTree>
    <p:extLst>
      <p:ext uri="{BB962C8B-B14F-4D97-AF65-F5344CB8AC3E}">
        <p14:creationId xmlns:p14="http://schemas.microsoft.com/office/powerpoint/2010/main" val="66600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Método aéreo</a:t>
            </a:r>
            <a:endParaRPr lang="pt-B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55805"/>
            <a:ext cx="216024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700808"/>
            <a:ext cx="18954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41961"/>
            <a:ext cx="2288695" cy="272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1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720080"/>
          </a:xfrm>
        </p:spPr>
        <p:txBody>
          <a:bodyPr/>
          <a:lstStyle/>
          <a:p>
            <a:pPr algn="ctr"/>
            <a:r>
              <a:rPr lang="pt-BR" b="1" dirty="0"/>
              <a:t>Método aéreo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4680520" cy="2592288"/>
          </a:xfrm>
        </p:spPr>
      </p:pic>
      <p:pic>
        <p:nvPicPr>
          <p:cNvPr id="1026" name="Picture 2" descr="C:\Users\DELFINO\Pictures\img1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505672" cy="324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8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7024744" cy="1143000"/>
          </a:xfrm>
        </p:spPr>
        <p:txBody>
          <a:bodyPr/>
          <a:lstStyle/>
          <a:p>
            <a:pPr algn="ctr"/>
            <a:r>
              <a:rPr lang="pt-BR" dirty="0" smtClean="0"/>
              <a:t>fotos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484784"/>
            <a:ext cx="4032448" cy="2747819"/>
          </a:xfrm>
        </p:spPr>
      </p:pic>
      <p:pic>
        <p:nvPicPr>
          <p:cNvPr id="2050" name="Picture 2" descr="E:\incendio florestal\IMG-20141021-WA01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892" y="2924944"/>
            <a:ext cx="4248472" cy="352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5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024744" cy="1143000"/>
          </a:xfrm>
        </p:spPr>
        <p:txBody>
          <a:bodyPr/>
          <a:lstStyle/>
          <a:p>
            <a:pPr algn="ctr"/>
            <a:r>
              <a:rPr lang="pt-BR" dirty="0"/>
              <a:t>fotos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908720"/>
            <a:ext cx="4011117" cy="3312368"/>
          </a:xfrm>
        </p:spPr>
      </p:pic>
      <p:pic>
        <p:nvPicPr>
          <p:cNvPr id="3074" name="Picture 2" descr="E:\incendio florestal\IMG-20150405-WA000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67048"/>
            <a:ext cx="4680520" cy="273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7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8511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Estatística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28800"/>
            <a:ext cx="4320480" cy="4752528"/>
          </a:xfrm>
        </p:spPr>
      </p:pic>
    </p:spTree>
    <p:extLst>
      <p:ext uri="{BB962C8B-B14F-4D97-AF65-F5344CB8AC3E}">
        <p14:creationId xmlns:p14="http://schemas.microsoft.com/office/powerpoint/2010/main" val="30089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192688"/>
          </a:xfrm>
        </p:spPr>
      </p:pic>
      <p:sp>
        <p:nvSpPr>
          <p:cNvPr id="5" name="Retângulo 4"/>
          <p:cNvSpPr/>
          <p:nvPr/>
        </p:nvSpPr>
        <p:spPr>
          <a:xfrm>
            <a:off x="539552" y="2060848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“Ninguém  é plenamente estável e coerente. O nível de flutuação apenas determina o grau de nossas doenças. </a:t>
            </a:r>
            <a:r>
              <a:rPr lang="pt-BR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”               DELFINO!</a:t>
            </a:r>
            <a:endParaRPr lang="pt-BR" sz="4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860032" y="6021288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i="1" dirty="0">
                <a:solidFill>
                  <a:srgbClr val="FFFF00"/>
                </a:solidFill>
              </a:rPr>
              <a:t>Obrigado Pela Atenção !!!</a:t>
            </a:r>
            <a:endParaRPr lang="pt-BR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t-BR" b="1" dirty="0"/>
              <a:t>Planos de Proteção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3528392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800" dirty="0"/>
              <a:t>Todo planejamento de proteção contra </a:t>
            </a:r>
            <a:r>
              <a:rPr lang="pt-BR" sz="2800" dirty="0" smtClean="0"/>
              <a:t>incêndios </a:t>
            </a:r>
            <a:r>
              <a:rPr lang="pt-BR" sz="2800" dirty="0"/>
              <a:t>florestais tem </a:t>
            </a:r>
            <a:r>
              <a:rPr lang="pt-BR" sz="2800" dirty="0" smtClean="0"/>
              <a:t>como objetivo </a:t>
            </a:r>
            <a:r>
              <a:rPr lang="pt-BR" sz="2800" dirty="0"/>
              <a:t>primário a redução do número de ocorrências. Mas, como não </a:t>
            </a:r>
            <a:r>
              <a:rPr lang="pt-BR" sz="2800" dirty="0" smtClean="0"/>
              <a:t>é possível </a:t>
            </a:r>
            <a:r>
              <a:rPr lang="pt-BR" sz="2800" dirty="0"/>
              <a:t>acabar, por completo, com as causas de incêndios, o </a:t>
            </a:r>
            <a:r>
              <a:rPr lang="pt-BR" sz="2800" dirty="0" smtClean="0"/>
              <a:t>sistema deve </a:t>
            </a:r>
            <a:r>
              <a:rPr lang="pt-BR" sz="2800" dirty="0"/>
              <a:t>estar sempre preparado e organizado para o primeiro ataque no </a:t>
            </a:r>
            <a:r>
              <a:rPr lang="pt-BR" sz="2800" dirty="0" smtClean="0"/>
              <a:t>menor tempo </a:t>
            </a:r>
            <a:r>
              <a:rPr lang="pt-BR" sz="2800" dirty="0"/>
              <a:t>possível, antes que o fogo se alastre.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37112"/>
            <a:ext cx="532859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56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Planos de Proteção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planos devem ser </a:t>
            </a:r>
            <a:r>
              <a:rPr lang="pt-BR" dirty="0" smtClean="0"/>
              <a:t>feitos com </a:t>
            </a:r>
            <a:r>
              <a:rPr lang="pt-BR" dirty="0"/>
              <a:t>os seguintes elementos </a:t>
            </a:r>
            <a:r>
              <a:rPr lang="pt-BR" dirty="0" smtClean="0"/>
              <a:t>básicos.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0" name="Picture 2" descr="E:\img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69674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25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1259632" y="451991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i="1" dirty="0">
                <a:latin typeface="Impact" pitchFamily="34" charset="0"/>
              </a:rPr>
              <a:t>Caracterização da Área</a:t>
            </a:r>
            <a:endParaRPr lang="pt-BR" sz="4400" i="1" dirty="0">
              <a:latin typeface="Impact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7544" y="1226515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/>
              <a:t>O levantamento deve partir de dados existentes como plantas topográficas, mapas, dados climatológicos, ocorrência de incêndios florestais em anos anteriores, uso do solo na região, existência de estradas, caminhos e outras vias de acesso, incluindo aceiros e a existência de cursos d'água</a:t>
            </a:r>
          </a:p>
        </p:txBody>
      </p:sp>
    </p:spTree>
    <p:extLst>
      <p:ext uri="{BB962C8B-B14F-4D97-AF65-F5344CB8AC3E}">
        <p14:creationId xmlns:p14="http://schemas.microsoft.com/office/powerpoint/2010/main" val="159157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Caracterização da Área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- caminhos e vias de acesso;</a:t>
            </a:r>
          </a:p>
          <a:p>
            <a:r>
              <a:rPr lang="pt-BR" dirty="0"/>
              <a:t>- instalações industriais e residências;</a:t>
            </a:r>
          </a:p>
          <a:p>
            <a:r>
              <a:rPr lang="pt-BR" dirty="0"/>
              <a:t>- tipo de cobertura vegetal;</a:t>
            </a:r>
          </a:p>
          <a:p>
            <a:r>
              <a:rPr lang="pt-BR" dirty="0"/>
              <a:t>- topografia;</a:t>
            </a:r>
          </a:p>
          <a:p>
            <a:r>
              <a:rPr lang="pt-BR" dirty="0"/>
              <a:t>- cursos d'água, barragens e reservatórios;</a:t>
            </a:r>
          </a:p>
          <a:p>
            <a:r>
              <a:rPr lang="pt-BR" dirty="0"/>
              <a:t>- aceiros;</a:t>
            </a:r>
          </a:p>
          <a:p>
            <a:r>
              <a:rPr lang="pt-BR" dirty="0"/>
              <a:t>- uso do solo dos confrontantes; e</a:t>
            </a:r>
          </a:p>
          <a:p>
            <a:r>
              <a:rPr lang="pt-BR" dirty="0"/>
              <a:t>- locais de incêndios anteriores</a:t>
            </a:r>
          </a:p>
        </p:txBody>
      </p:sp>
    </p:spTree>
    <p:extLst>
      <p:ext uri="{BB962C8B-B14F-4D97-AF65-F5344CB8AC3E}">
        <p14:creationId xmlns:p14="http://schemas.microsoft.com/office/powerpoint/2010/main" val="136860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Educação e Comunicação da População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09905"/>
            <a:ext cx="8229600" cy="2455199"/>
          </a:xfrm>
        </p:spPr>
        <p:txBody>
          <a:bodyPr/>
          <a:lstStyle/>
          <a:p>
            <a:pPr algn="just"/>
            <a:r>
              <a:rPr lang="pt-BR" b="1" dirty="0"/>
              <a:t>Como o ser humano é o maior causador de incêndios florestais e, normalmente</a:t>
            </a:r>
            <a:r>
              <a:rPr lang="pt-BR" b="1" dirty="0" smtClean="0"/>
              <a:t>, a </a:t>
            </a:r>
            <a:r>
              <a:rPr lang="pt-BR" b="1" dirty="0"/>
              <a:t>população em geral é pouco informada sobre a </a:t>
            </a:r>
            <a:r>
              <a:rPr lang="pt-BR" b="1" dirty="0" smtClean="0"/>
              <a:t>necessidade de </a:t>
            </a:r>
            <a:r>
              <a:rPr lang="pt-BR" b="1" dirty="0"/>
              <a:t>controle de incêndios, a educação deve ser a primeira iniciativa </a:t>
            </a:r>
            <a:r>
              <a:rPr lang="pt-BR" b="1" dirty="0" smtClean="0"/>
              <a:t>na prevenção </a:t>
            </a:r>
            <a:r>
              <a:rPr lang="pt-BR" b="1" dirty="0"/>
              <a:t>de incêndios florestais.</a:t>
            </a:r>
          </a:p>
        </p:txBody>
      </p:sp>
      <p:sp>
        <p:nvSpPr>
          <p:cNvPr id="4" name="AutoShape 2" descr="Resultado de imagem para placas de  aviso fogo incendio floresta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5" name="Picture 3" descr="C:\Users\DELFINO\Pictures\00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77072"/>
            <a:ext cx="482453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5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1143000"/>
          </a:xfrm>
        </p:spPr>
        <p:txBody>
          <a:bodyPr/>
          <a:lstStyle/>
          <a:p>
            <a:pPr algn="ctr"/>
            <a:r>
              <a:rPr lang="pt-BR" b="1" dirty="0"/>
              <a:t>Vigilância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384378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- </a:t>
            </a:r>
            <a:r>
              <a:rPr lang="pt-BR" sz="2800" b="1" dirty="0"/>
              <a:t>A</a:t>
            </a:r>
            <a:r>
              <a:rPr lang="pt-BR" sz="2800" b="1" dirty="0" smtClean="0"/>
              <a:t> fixa</a:t>
            </a:r>
            <a:r>
              <a:rPr lang="pt-BR" sz="2800" b="1" dirty="0"/>
              <a:t> </a:t>
            </a:r>
            <a:r>
              <a:rPr lang="pt-BR" sz="2800" b="1" dirty="0" smtClean="0"/>
              <a:t>: </a:t>
            </a:r>
            <a:r>
              <a:rPr lang="pt-BR" sz="2800" b="1" dirty="0"/>
              <a:t>A vigilância fixa normalmente é feita com a utilização de um observatório</a:t>
            </a:r>
            <a:r>
              <a:rPr lang="pt-BR" sz="2800" b="1" dirty="0" smtClean="0"/>
              <a:t>, que </a:t>
            </a:r>
            <a:r>
              <a:rPr lang="pt-BR" sz="2800" b="1" dirty="0"/>
              <a:t>pode ser uma torre de incêndio</a:t>
            </a:r>
            <a:r>
              <a:rPr lang="pt-BR" sz="2800" b="1" dirty="0" smtClean="0"/>
              <a:t>.</a:t>
            </a:r>
          </a:p>
          <a:p>
            <a:pPr marL="68580" indent="0" algn="just">
              <a:buNone/>
            </a:pPr>
            <a:endParaRPr lang="pt-BR" sz="2800" b="1" dirty="0"/>
          </a:p>
          <a:p>
            <a:pPr algn="just"/>
            <a:r>
              <a:rPr lang="pt-BR" sz="2800" b="1" dirty="0"/>
              <a:t>- </a:t>
            </a:r>
            <a:r>
              <a:rPr lang="pt-BR" sz="2800" b="1" dirty="0" smtClean="0"/>
              <a:t>A </a:t>
            </a:r>
            <a:r>
              <a:rPr lang="pt-BR" sz="2800" b="1" dirty="0"/>
              <a:t>móvel</a:t>
            </a:r>
            <a:r>
              <a:rPr lang="pt-BR" sz="2800" b="1" dirty="0" smtClean="0"/>
              <a:t>.</a:t>
            </a:r>
            <a:r>
              <a:rPr lang="pt-BR" sz="2800" b="1" dirty="0"/>
              <a:t> a vigilância móvel tem um custo de instalação mais baixo</a:t>
            </a:r>
            <a:r>
              <a:rPr lang="pt-BR" sz="2800" b="1" dirty="0" smtClean="0"/>
              <a:t>, </a:t>
            </a:r>
            <a:r>
              <a:rPr lang="pt-BR" sz="2800" b="1" dirty="0"/>
              <a:t>consiste do patrulhamento terrestre feito a pé, a cavalo, de moto ou com qualquer </a:t>
            </a:r>
            <a:r>
              <a:rPr lang="pt-BR" sz="2800" b="1" dirty="0" smtClean="0"/>
              <a:t>outro tipo </a:t>
            </a:r>
            <a:r>
              <a:rPr lang="pt-BR" sz="2800" b="1" dirty="0"/>
              <a:t>de </a:t>
            </a:r>
            <a:r>
              <a:rPr lang="pt-BR" sz="2800" b="1" dirty="0" smtClean="0"/>
              <a:t>veículo </a:t>
            </a:r>
            <a:r>
              <a:rPr lang="pt-BR" sz="2800" b="1" dirty="0"/>
              <a:t>e dificulta a ação de estranhos.</a:t>
            </a:r>
          </a:p>
        </p:txBody>
      </p:sp>
    </p:spTree>
    <p:extLst>
      <p:ext uri="{BB962C8B-B14F-4D97-AF65-F5344CB8AC3E}">
        <p14:creationId xmlns:p14="http://schemas.microsoft.com/office/powerpoint/2010/main" val="8321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Treinamento de Pessoal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1052736"/>
            <a:ext cx="6777317" cy="2376264"/>
          </a:xfrm>
        </p:spPr>
        <p:txBody>
          <a:bodyPr/>
          <a:lstStyle/>
          <a:p>
            <a:pPr algn="just"/>
            <a:r>
              <a:rPr lang="pt-BR" dirty="0"/>
              <a:t>O treinamento deve ser feito periodicamente, visando harmonizar </a:t>
            </a:r>
            <a:r>
              <a:rPr lang="pt-BR" dirty="0" smtClean="0"/>
              <a:t>os trabalho </a:t>
            </a:r>
            <a:r>
              <a:rPr lang="pt-BR" dirty="0"/>
              <a:t>dentro e entre as equipes, a utilizar as técnicas de </a:t>
            </a:r>
            <a:r>
              <a:rPr lang="pt-BR" dirty="0" smtClean="0"/>
              <a:t>combate adequadas </a:t>
            </a:r>
            <a:r>
              <a:rPr lang="pt-BR" dirty="0"/>
              <a:t>e a utilizar as ferramentas e os equipamentos </a:t>
            </a:r>
            <a:r>
              <a:rPr lang="pt-BR" dirty="0" smtClean="0"/>
              <a:t>corretamente.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84984"/>
            <a:ext cx="5400040" cy="2996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0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306</TotalTime>
  <Words>684</Words>
  <Application>Microsoft Office PowerPoint</Application>
  <PresentationFormat>Apresentação na tela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Austin</vt:lpstr>
      <vt:lpstr>INCÊNDIO FLORESTAL  2</vt:lpstr>
      <vt:lpstr>Estatística </vt:lpstr>
      <vt:lpstr>Planos de Proteção</vt:lpstr>
      <vt:lpstr>Planos de Proteção</vt:lpstr>
      <vt:lpstr>Apresentação do PowerPoint</vt:lpstr>
      <vt:lpstr>Caracterização da Área</vt:lpstr>
      <vt:lpstr>Educação e Comunicação da População</vt:lpstr>
      <vt:lpstr>Vigilância</vt:lpstr>
      <vt:lpstr>Treinamento de Pessoal</vt:lpstr>
      <vt:lpstr>Construção e Manutenção de Aceiros</vt:lpstr>
      <vt:lpstr>Aceiros</vt:lpstr>
      <vt:lpstr>Equipamentos de Proteção Individual</vt:lpstr>
      <vt:lpstr>Ferramentas Necessárias para o Combate</vt:lpstr>
      <vt:lpstr>Chefe de Brigada</vt:lpstr>
      <vt:lpstr>Líder de Grupo</vt:lpstr>
      <vt:lpstr>Método aéreo</vt:lpstr>
      <vt:lpstr>Método aéreo</vt:lpstr>
      <vt:lpstr>fotos</vt:lpstr>
      <vt:lpstr>fotos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INCÊNDIO FLORESTAL  2</dc:title>
  <dc:creator>DELFINO</dc:creator>
  <cp:lastModifiedBy>DELFINO</cp:lastModifiedBy>
  <cp:revision>21</cp:revision>
  <dcterms:created xsi:type="dcterms:W3CDTF">2015-08-26T00:39:58Z</dcterms:created>
  <dcterms:modified xsi:type="dcterms:W3CDTF">2015-08-28T03:00:21Z</dcterms:modified>
</cp:coreProperties>
</file>