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INCÊNDIO FLORESTAL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00808"/>
            <a:ext cx="5904656" cy="4464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668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3141" y="332656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Triângulo do Fogo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44" y="4046932"/>
            <a:ext cx="3600400" cy="2304256"/>
          </a:xfrm>
        </p:spPr>
      </p:pic>
      <p:sp>
        <p:nvSpPr>
          <p:cNvPr id="5" name="CaixaDeTexto 4"/>
          <p:cNvSpPr txBox="1"/>
          <p:nvPr/>
        </p:nvSpPr>
        <p:spPr>
          <a:xfrm>
            <a:off x="683568" y="1628800"/>
            <a:ext cx="78038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O fogo, </a:t>
            </a:r>
            <a:r>
              <a:rPr lang="pt-BR" sz="2800" dirty="0" smtClean="0"/>
              <a:t> </a:t>
            </a:r>
            <a:r>
              <a:rPr lang="pt-BR" sz="2800" dirty="0"/>
              <a:t>é um fenômeno que ocorre quando se aplica calor </a:t>
            </a:r>
            <a:r>
              <a:rPr lang="pt-BR" sz="2800" dirty="0" smtClean="0"/>
              <a:t>a uma </a:t>
            </a:r>
            <a:r>
              <a:rPr lang="pt-BR" sz="2800" dirty="0"/>
              <a:t>substância combustível em presença do ar. O fogo, assim denominado</a:t>
            </a:r>
            <a:r>
              <a:rPr lang="pt-BR" sz="2800" dirty="0" smtClean="0"/>
              <a:t>, combustão</a:t>
            </a:r>
            <a:r>
              <a:rPr lang="pt-BR" sz="2800" dirty="0"/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4860032" y="3861048"/>
            <a:ext cx="35148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- </a:t>
            </a:r>
            <a:r>
              <a:rPr lang="pt-BR" sz="3200" b="1" dirty="0"/>
              <a:t>calor;</a:t>
            </a:r>
          </a:p>
          <a:p>
            <a:r>
              <a:rPr lang="pt-BR" sz="3200" b="1" dirty="0"/>
              <a:t>- ar; e</a:t>
            </a:r>
          </a:p>
          <a:p>
            <a:r>
              <a:rPr lang="pt-BR" sz="3200" b="1" dirty="0"/>
              <a:t>- </a:t>
            </a:r>
            <a:r>
              <a:rPr lang="pt-BR" sz="3200" b="1" dirty="0" smtClean="0"/>
              <a:t>Combustível</a:t>
            </a:r>
            <a:r>
              <a:rPr lang="pt-B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796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Mecanismos de Transferência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Condução- </a:t>
            </a:r>
            <a:r>
              <a:rPr lang="pt-BR" dirty="0"/>
              <a:t>A condução é a transferência de calor por contato através das </a:t>
            </a:r>
            <a:r>
              <a:rPr lang="pt-BR" dirty="0" smtClean="0"/>
              <a:t>moléculas de </a:t>
            </a:r>
            <a:r>
              <a:rPr lang="pt-BR" dirty="0"/>
              <a:t>um corpo.</a:t>
            </a:r>
            <a:endParaRPr lang="pt-BR" b="1" dirty="0" smtClean="0"/>
          </a:p>
          <a:p>
            <a:pPr algn="just"/>
            <a:r>
              <a:rPr lang="pt-BR" b="1" dirty="0" smtClean="0"/>
              <a:t>Convecção- </a:t>
            </a:r>
            <a:r>
              <a:rPr lang="pt-BR" dirty="0" smtClean="0"/>
              <a:t>é </a:t>
            </a:r>
            <a:r>
              <a:rPr lang="pt-BR" dirty="0"/>
              <a:t>a transferência de calor através do movimento ascendente de massas de ar </a:t>
            </a:r>
            <a:r>
              <a:rPr lang="pt-BR" dirty="0" smtClean="0"/>
              <a:t>aquecida. Este </a:t>
            </a:r>
            <a:r>
              <a:rPr lang="pt-BR" dirty="0"/>
              <a:t>processo ocorre porque o ar aquecido torna-se mais leve </a:t>
            </a:r>
            <a:r>
              <a:rPr lang="pt-BR" dirty="0" smtClean="0"/>
              <a:t>e tende </a:t>
            </a:r>
            <a:r>
              <a:rPr lang="pt-BR" dirty="0"/>
              <a:t>a subir</a:t>
            </a:r>
            <a:r>
              <a:rPr lang="pt-BR" dirty="0" smtClean="0"/>
              <a:t>.</a:t>
            </a:r>
          </a:p>
          <a:p>
            <a:pPr algn="just"/>
            <a:r>
              <a:rPr lang="pt-BR" b="1" dirty="0" smtClean="0"/>
              <a:t>Radiação- </a:t>
            </a:r>
            <a:r>
              <a:rPr lang="pt-BR" dirty="0" smtClean="0"/>
              <a:t>A </a:t>
            </a:r>
            <a:r>
              <a:rPr lang="pt-BR" dirty="0"/>
              <a:t>radiação é a transferência de calor que ocorre em linha reta e em todas as direções à velocidade da luz.</a:t>
            </a:r>
            <a:r>
              <a:rPr lang="pt-BR" b="1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565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Comportamento dos Incêndios Florestais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259228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O comportamento do fogo é um processo bastante complexo e </a:t>
            </a:r>
            <a:r>
              <a:rPr lang="pt-BR" sz="2800" dirty="0" smtClean="0"/>
              <a:t>muito variável </a:t>
            </a:r>
            <a:r>
              <a:rPr lang="pt-BR" sz="2800" dirty="0"/>
              <a:t>de acordo com as condições locais no momento do incêndio</a:t>
            </a:r>
            <a:r>
              <a:rPr lang="pt-BR" sz="2800" dirty="0" smtClean="0"/>
              <a:t>. Estas </a:t>
            </a:r>
            <a:r>
              <a:rPr lang="pt-BR" sz="2800" dirty="0"/>
              <a:t>condições podem ser alteradas rapidamente, mudando </a:t>
            </a:r>
            <a:r>
              <a:rPr lang="pt-BR" sz="2800" dirty="0" smtClean="0"/>
              <a:t>também as </a:t>
            </a:r>
            <a:r>
              <a:rPr lang="pt-BR" sz="2800" dirty="0"/>
              <a:t>características do incêndio e a forma de combate.</a:t>
            </a:r>
          </a:p>
        </p:txBody>
      </p:sp>
    </p:spTree>
    <p:extLst>
      <p:ext uri="{BB962C8B-B14F-4D97-AF65-F5344CB8AC3E}">
        <p14:creationId xmlns:p14="http://schemas.microsoft.com/office/powerpoint/2010/main" val="127144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Comportamento dos Incêndios Florestais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924944"/>
            <a:ext cx="8229600" cy="2836912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No entanto, as características e as dimensões do incêndio florestal </a:t>
            </a:r>
            <a:r>
              <a:rPr lang="pt-BR" sz="2800" dirty="0" smtClean="0"/>
              <a:t>ou da </a:t>
            </a:r>
            <a:r>
              <a:rPr lang="pt-BR" sz="2800" dirty="0"/>
              <a:t>queima controlada dependem de fatores climáticos e de </a:t>
            </a:r>
            <a:r>
              <a:rPr lang="pt-BR" sz="2800" dirty="0" smtClean="0"/>
              <a:t>fatores topográficos</a:t>
            </a:r>
            <a:r>
              <a:rPr lang="pt-BR" sz="2800" dirty="0"/>
              <a:t>. Esses fatores contribuirão </a:t>
            </a:r>
            <a:r>
              <a:rPr lang="pt-BR" sz="2800" dirty="0" smtClean="0"/>
              <a:t>positiva </a:t>
            </a:r>
            <a:r>
              <a:rPr lang="pt-BR" sz="2800" dirty="0"/>
              <a:t>ou negativamente </a:t>
            </a:r>
            <a:r>
              <a:rPr lang="pt-BR" sz="2800" dirty="0" smtClean="0"/>
              <a:t>na intensidade </a:t>
            </a:r>
            <a:r>
              <a:rPr lang="pt-BR" sz="2800" dirty="0"/>
              <a:t>da queima e na velocidade da sua propagação.</a:t>
            </a:r>
          </a:p>
        </p:txBody>
      </p:sp>
    </p:spTree>
    <p:extLst>
      <p:ext uri="{BB962C8B-B14F-4D97-AF65-F5344CB8AC3E}">
        <p14:creationId xmlns:p14="http://schemas.microsoft.com/office/powerpoint/2010/main" val="286084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Tipos de Combustíveis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Os combustíveis para os incêndios florestais são todos o tipos de vegetação, viva ou morta</a:t>
            </a:r>
            <a:r>
              <a:rPr lang="pt-BR" sz="2800" dirty="0" smtClean="0"/>
              <a:t>, </a:t>
            </a:r>
            <a:r>
              <a:rPr lang="pt-BR" sz="2800" dirty="0"/>
              <a:t>que estão sujeita à ação do fogo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r>
              <a:rPr lang="pt-BR" sz="2800" dirty="0"/>
              <a:t>O tamanho do combustível, considerando a sua espessura ou o seu diâmetro, é uma das </a:t>
            </a:r>
            <a:r>
              <a:rPr lang="pt-BR" sz="2800" dirty="0" smtClean="0"/>
              <a:t>características mais </a:t>
            </a:r>
            <a:r>
              <a:rPr lang="pt-BR" sz="2800" dirty="0"/>
              <a:t>importantes.</a:t>
            </a:r>
          </a:p>
        </p:txBody>
      </p:sp>
    </p:spTree>
    <p:extLst>
      <p:ext uri="{BB962C8B-B14F-4D97-AF65-F5344CB8AC3E}">
        <p14:creationId xmlns:p14="http://schemas.microsoft.com/office/powerpoint/2010/main" val="2370051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TRÊS CLASSES DE INFLAMABILIDADE DO FOGO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204864"/>
            <a:ext cx="6984776" cy="1728192"/>
          </a:xfrm>
        </p:spPr>
        <p:txBody>
          <a:bodyPr>
            <a:normAutofit/>
          </a:bodyPr>
          <a:lstStyle/>
          <a:p>
            <a:pPr algn="just"/>
            <a:r>
              <a:rPr lang="pt-BR" sz="2800" b="1" dirty="0"/>
              <a:t>Combustível de combustão </a:t>
            </a:r>
            <a:r>
              <a:rPr lang="pt-BR" sz="2800" b="1" dirty="0" smtClean="0"/>
              <a:t>rápida.</a:t>
            </a:r>
          </a:p>
          <a:p>
            <a:pPr algn="just"/>
            <a:r>
              <a:rPr lang="pt-BR" sz="2800" b="1" dirty="0" smtClean="0"/>
              <a:t> </a:t>
            </a:r>
            <a:r>
              <a:rPr lang="pt-BR" sz="2800" b="1" dirty="0"/>
              <a:t>Combustível de combustão </a:t>
            </a:r>
            <a:r>
              <a:rPr lang="pt-BR" sz="2800" b="1" dirty="0" smtClean="0"/>
              <a:t>lenta.</a:t>
            </a:r>
          </a:p>
          <a:p>
            <a:pPr algn="just"/>
            <a:r>
              <a:rPr lang="pt-BR" sz="2800" b="1" dirty="0"/>
              <a:t>Combustível </a:t>
            </a:r>
            <a:r>
              <a:rPr lang="pt-BR" sz="2800" b="1" dirty="0" smtClean="0"/>
              <a:t>verde.</a:t>
            </a:r>
            <a:endParaRPr lang="pt-BR" sz="2800" b="1" dirty="0"/>
          </a:p>
        </p:txBody>
      </p:sp>
      <p:pic>
        <p:nvPicPr>
          <p:cNvPr id="2050" name="Picture 2" descr="C:\Users\delfino\Pictures\images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612068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808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/>
              <a:t>Combustível de combustão rápida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É o combustível constituído de material leve e corresponde a todo o material fino como folhas, pequenos galhos, pasto seco, acículas mortas e arbustos.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264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COMBUSTÍVEL DE COMBUSTÃO LENTA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2800" dirty="0"/>
              <a:t>É o combustível constituído </a:t>
            </a:r>
            <a:r>
              <a:rPr lang="pt-BR" sz="2800" dirty="0" smtClean="0"/>
              <a:t>de materiais </a:t>
            </a:r>
            <a:r>
              <a:rPr lang="pt-BR" sz="2800" dirty="0"/>
              <a:t>espessos como tocos, troncos e árvores. São de </a:t>
            </a:r>
            <a:r>
              <a:rPr lang="pt-BR" sz="2800" dirty="0" smtClean="0"/>
              <a:t>difícil acendimento </a:t>
            </a:r>
            <a:r>
              <a:rPr lang="pt-BR" sz="2800" dirty="0"/>
              <a:t>porque perdem umidade mais lentamente, gastando </a:t>
            </a:r>
            <a:r>
              <a:rPr lang="pt-BR" sz="2800" dirty="0" smtClean="0"/>
              <a:t>longo tempo </a:t>
            </a:r>
            <a:r>
              <a:rPr lang="pt-BR" sz="2800" dirty="0"/>
              <a:t>na fase de pré-aquecimento. Sua combustão é demorada e </a:t>
            </a:r>
            <a:r>
              <a:rPr lang="pt-BR" sz="2800" dirty="0" smtClean="0"/>
              <a:t>nem sempre </a:t>
            </a:r>
            <a:r>
              <a:rPr lang="pt-BR" sz="2800" dirty="0"/>
              <a:t>é completa.</a:t>
            </a:r>
          </a:p>
        </p:txBody>
      </p:sp>
    </p:spTree>
    <p:extLst>
      <p:ext uri="{BB962C8B-B14F-4D97-AF65-F5344CB8AC3E}">
        <p14:creationId xmlns:p14="http://schemas.microsoft.com/office/powerpoint/2010/main" val="340890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>COMBUSTÍVEL VERDE.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772816"/>
            <a:ext cx="6777317" cy="3508977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Corresponde a todo o material vivo e, por isso</a:t>
            </a:r>
            <a:r>
              <a:rPr lang="pt-BR" dirty="0" smtClean="0"/>
              <a:t>, apresenta </a:t>
            </a:r>
            <a:r>
              <a:rPr lang="pt-BR" dirty="0"/>
              <a:t>maior teor de água. Para que esse material pegue fogo </a:t>
            </a:r>
            <a:r>
              <a:rPr lang="pt-BR" dirty="0" smtClean="0"/>
              <a:t>é necessário </a:t>
            </a:r>
            <a:r>
              <a:rPr lang="pt-BR" dirty="0"/>
              <a:t>que exista muito combustível para sustentar o fogo por </a:t>
            </a:r>
            <a:r>
              <a:rPr lang="pt-BR" dirty="0" smtClean="0"/>
              <a:t>um período </a:t>
            </a:r>
            <a:r>
              <a:rPr lang="pt-BR" dirty="0"/>
              <a:t>de tempo longo, até que o material verde perca toda a umidade.</a:t>
            </a:r>
          </a:p>
          <a:p>
            <a:pPr algn="just"/>
            <a:r>
              <a:rPr lang="pt-BR" dirty="0"/>
              <a:t>Este processo ocorre, principalmente, nos combustíveis de </a:t>
            </a:r>
            <a:r>
              <a:rPr lang="pt-BR" dirty="0" smtClean="0"/>
              <a:t>menor dimensão</a:t>
            </a:r>
            <a:r>
              <a:rPr lang="pt-BR" dirty="0"/>
              <a:t>. Quando isso ocorre, mesmo o material </a:t>
            </a:r>
            <a:r>
              <a:rPr lang="pt-BR" dirty="0" smtClean="0"/>
              <a:t>“</a:t>
            </a:r>
            <a:r>
              <a:rPr lang="pt-BR" b="1" dirty="0" smtClean="0"/>
              <a:t>vivo”</a:t>
            </a:r>
            <a:r>
              <a:rPr lang="pt-BR" dirty="0" smtClean="0"/>
              <a:t> </a:t>
            </a:r>
            <a:r>
              <a:rPr lang="pt-BR" dirty="0"/>
              <a:t>pega fogo.</a:t>
            </a:r>
          </a:p>
        </p:txBody>
      </p:sp>
    </p:spTree>
    <p:extLst>
      <p:ext uri="{BB962C8B-B14F-4D97-AF65-F5344CB8AC3E}">
        <p14:creationId xmlns:p14="http://schemas.microsoft.com/office/powerpoint/2010/main" val="1083786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Umidade Relativa do 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323652"/>
            <a:ext cx="7920880" cy="3508977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A umidade relativa influencia fortemente no grau de dificuldade de </a:t>
            </a:r>
            <a:r>
              <a:rPr lang="pt-BR" sz="2800" dirty="0" smtClean="0"/>
              <a:t>combate aos </a:t>
            </a:r>
            <a:r>
              <a:rPr lang="pt-BR" sz="2800" dirty="0"/>
              <a:t>incêndios e, quando está abaixo dos 30%, torna-se </a:t>
            </a:r>
            <a:r>
              <a:rPr lang="pt-BR" sz="2800" dirty="0" smtClean="0"/>
              <a:t>muito </a:t>
            </a:r>
            <a:r>
              <a:rPr lang="pt-BR" sz="2800" dirty="0"/>
              <a:t>difícil o </a:t>
            </a:r>
            <a:r>
              <a:rPr lang="pt-BR" sz="2800" dirty="0" smtClean="0"/>
              <a:t>seu controle.</a:t>
            </a:r>
            <a:endParaRPr lang="pt-BR" sz="2800" dirty="0"/>
          </a:p>
          <a:p>
            <a:pPr algn="just"/>
            <a:r>
              <a:rPr lang="pt-BR" sz="2800" dirty="0"/>
              <a:t>Durante o dia, o ar está mais seco e tanto os combustíveis, quanto </a:t>
            </a:r>
            <a:r>
              <a:rPr lang="pt-BR" sz="2800" dirty="0" smtClean="0"/>
              <a:t>a vegetação </a:t>
            </a:r>
            <a:r>
              <a:rPr lang="pt-BR" sz="2800" dirty="0"/>
              <a:t>perdem umidade para o </a:t>
            </a:r>
            <a:r>
              <a:rPr lang="pt-BR" sz="2800" dirty="0" smtClean="0"/>
              <a:t>ar.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4158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2316434"/>
          </a:xfrm>
        </p:spPr>
        <p:txBody>
          <a:bodyPr>
            <a:normAutofit/>
          </a:bodyPr>
          <a:lstStyle/>
          <a:p>
            <a:r>
              <a:rPr lang="pt-BR" b="1" i="1" dirty="0"/>
              <a:t>Formação e Treinamento</a:t>
            </a:r>
            <a:br>
              <a:rPr lang="pt-BR" b="1" i="1" dirty="0"/>
            </a:br>
            <a:r>
              <a:rPr lang="pt-BR" b="1" i="1" dirty="0"/>
              <a:t>de Brigada de Incêndio</a:t>
            </a:r>
            <a:br>
              <a:rPr lang="pt-BR" b="1" i="1" dirty="0"/>
            </a:br>
            <a:r>
              <a:rPr lang="pt-BR" b="1" i="1" dirty="0"/>
              <a:t>Florestal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7" name="Picture 3" descr="C:\Users\delfino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505074"/>
            <a:ext cx="7056784" cy="394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08104" y="594928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latin typeface="Arial Narrow" panose="020B0606020202030204" pitchFamily="34" charset="0"/>
              </a:rPr>
              <a:t>SGT DELFINO</a:t>
            </a:r>
            <a:endParaRPr lang="pt-BR" sz="3200" b="1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04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024744" cy="1143000"/>
          </a:xfrm>
        </p:spPr>
        <p:txBody>
          <a:bodyPr/>
          <a:lstStyle/>
          <a:p>
            <a:r>
              <a:rPr lang="pt-BR" b="1" dirty="0"/>
              <a:t>Umidade Relativa do 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772816"/>
            <a:ext cx="7848872" cy="3913660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Durante a noite, </a:t>
            </a:r>
            <a:r>
              <a:rPr lang="pt-BR" sz="2800" dirty="0" smtClean="0"/>
              <a:t>este processo </a:t>
            </a:r>
            <a:r>
              <a:rPr lang="pt-BR" sz="2800" dirty="0"/>
              <a:t>é inverso, tanto que, pela manhã, o combustível e a </a:t>
            </a:r>
            <a:r>
              <a:rPr lang="pt-BR" sz="2800" dirty="0" smtClean="0"/>
              <a:t>vegetação estão </a:t>
            </a:r>
            <a:r>
              <a:rPr lang="pt-BR" sz="2800" dirty="0"/>
              <a:t>cobertos de orvalho</a:t>
            </a:r>
            <a:r>
              <a:rPr lang="pt-BR" sz="2800" dirty="0" smtClean="0"/>
              <a:t>.</a:t>
            </a:r>
          </a:p>
          <a:p>
            <a:pPr marL="68580" indent="0" algn="just">
              <a:buNone/>
            </a:pPr>
            <a:endParaRPr lang="pt-BR" sz="2800" dirty="0" smtClean="0"/>
          </a:p>
          <a:p>
            <a:pPr algn="just"/>
            <a:r>
              <a:rPr lang="pt-BR" sz="2800" dirty="0"/>
              <a:t>O período crítico para se realizar o combate ao incêndio vai das 10h </a:t>
            </a:r>
            <a:r>
              <a:rPr lang="pt-BR" sz="2800" dirty="0" smtClean="0"/>
              <a:t>da </a:t>
            </a:r>
            <a:r>
              <a:rPr lang="pt-BR" sz="2800" dirty="0"/>
              <a:t>manhã até às 18h da tarde. O incêndio pode ser combatido em qualquer horário, entretanto o </a:t>
            </a:r>
            <a:r>
              <a:rPr lang="pt-BR" sz="2800" dirty="0" smtClean="0"/>
              <a:t>melhor horário </a:t>
            </a:r>
            <a:r>
              <a:rPr lang="pt-BR" sz="2800" dirty="0"/>
              <a:t>para apagar o incêndio vai das 18 às 6 horas.</a:t>
            </a:r>
            <a:endParaRPr lang="pt-BR" sz="2800" dirty="0" smtClean="0"/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38408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024744" cy="1143000"/>
          </a:xfrm>
        </p:spPr>
        <p:txBody>
          <a:bodyPr/>
          <a:lstStyle/>
          <a:p>
            <a:pPr algn="ctr"/>
            <a:r>
              <a:rPr lang="pt-BR" b="1" dirty="0"/>
              <a:t>Ventos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556792"/>
            <a:ext cx="7704856" cy="4536504"/>
          </a:xfrm>
        </p:spPr>
        <p:txBody>
          <a:bodyPr/>
          <a:lstStyle/>
          <a:p>
            <a:pPr algn="just"/>
            <a:r>
              <a:rPr lang="pt-BR" dirty="0"/>
              <a:t>- </a:t>
            </a:r>
            <a:r>
              <a:rPr lang="pt-BR" sz="2800" dirty="0"/>
              <a:t>R</a:t>
            </a:r>
            <a:r>
              <a:rPr lang="pt-BR" sz="2800" dirty="0" smtClean="0"/>
              <a:t>enovam </a:t>
            </a:r>
            <a:r>
              <a:rPr lang="pt-BR" sz="2800" dirty="0"/>
              <a:t>o oxigênio na área de combustão;</a:t>
            </a:r>
          </a:p>
          <a:p>
            <a:pPr algn="just"/>
            <a:r>
              <a:rPr lang="pt-BR" sz="2800" dirty="0"/>
              <a:t>- </a:t>
            </a:r>
            <a:r>
              <a:rPr lang="pt-BR" sz="2800" dirty="0" smtClean="0"/>
              <a:t>Conduzem </a:t>
            </a:r>
            <a:r>
              <a:rPr lang="pt-BR" sz="2800" dirty="0"/>
              <a:t>o ar quente para as áreas adjacentes;</a:t>
            </a:r>
          </a:p>
          <a:p>
            <a:pPr algn="just"/>
            <a:r>
              <a:rPr lang="pt-BR" sz="2800" dirty="0"/>
              <a:t>- </a:t>
            </a:r>
            <a:r>
              <a:rPr lang="pt-BR" sz="2800" dirty="0" smtClean="0"/>
              <a:t>Desidratam </a:t>
            </a:r>
            <a:r>
              <a:rPr lang="pt-BR" sz="2800" dirty="0"/>
              <a:t>os combustíveis; e</a:t>
            </a:r>
          </a:p>
          <a:p>
            <a:pPr algn="just"/>
            <a:r>
              <a:rPr lang="pt-BR" sz="2800" dirty="0"/>
              <a:t>- </a:t>
            </a:r>
            <a:r>
              <a:rPr lang="pt-BR" sz="2800" dirty="0" smtClean="0"/>
              <a:t>Disseminam </a:t>
            </a:r>
            <a:r>
              <a:rPr lang="pt-BR" sz="2800" dirty="0"/>
              <a:t>partículas incandescentes que funcionam como novo ponto de ignição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83278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1143000"/>
          </a:xfrm>
        </p:spPr>
        <p:txBody>
          <a:bodyPr/>
          <a:lstStyle/>
          <a:p>
            <a:pPr algn="ctr"/>
            <a:r>
              <a:rPr lang="pt-BR" b="1" dirty="0" smtClean="0"/>
              <a:t>PARTES DO INCÊNDIO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questões de segurança, é fundamental o brigadista conhecer as partes de um incêndio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endParaRPr lang="pt-BR" b="1" dirty="0" smtClean="0"/>
          </a:p>
          <a:p>
            <a:pPr algn="just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FRENTE OU CABEÇA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parte com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intensidade das chamas,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conhecida por linha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neste local que o fogo é mais alto.</a:t>
            </a:r>
          </a:p>
        </p:txBody>
      </p:sp>
    </p:spTree>
    <p:extLst>
      <p:ext uri="{BB962C8B-B14F-4D97-AF65-F5344CB8AC3E}">
        <p14:creationId xmlns:p14="http://schemas.microsoft.com/office/powerpoint/2010/main" val="4202283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792088"/>
          </a:xfrm>
        </p:spPr>
        <p:txBody>
          <a:bodyPr/>
          <a:lstStyle/>
          <a:p>
            <a:pPr algn="ctr"/>
            <a:r>
              <a:rPr lang="pt-BR" b="1" dirty="0" smtClean="0"/>
              <a:t>PARTES DO INCÊNDIO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434784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800" b="1" dirty="0" smtClean="0">
                <a:solidFill>
                  <a:schemeClr val="tx1"/>
                </a:solidFill>
              </a:rPr>
              <a:t>A CAUDA OU BASE </a:t>
            </a:r>
            <a:r>
              <a:rPr lang="pt-BR" sz="2600" dirty="0" smtClean="0"/>
              <a:t>- está </a:t>
            </a:r>
            <a:r>
              <a:rPr lang="pt-BR" sz="2600" dirty="0"/>
              <a:t>situada em direção </a:t>
            </a:r>
            <a:r>
              <a:rPr lang="pt-BR" sz="2600" dirty="0" smtClean="0"/>
              <a:t>oposta</a:t>
            </a:r>
            <a:r>
              <a:rPr lang="pt-BR" sz="2600" dirty="0"/>
              <a:t>. Ela avança lentamente</a:t>
            </a:r>
            <a:r>
              <a:rPr lang="pt-BR" sz="2600" dirty="0" smtClean="0"/>
              <a:t>.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800" b="1" dirty="0" smtClean="0">
                <a:solidFill>
                  <a:schemeClr val="tx1"/>
                </a:solidFill>
              </a:rPr>
              <a:t>OS FLANCOS OU OS LADOS</a:t>
            </a:r>
            <a:r>
              <a:rPr lang="pt-BR" sz="2600" dirty="0" smtClean="0">
                <a:solidFill>
                  <a:schemeClr val="tx1"/>
                </a:solidFill>
              </a:rPr>
              <a:t> </a:t>
            </a:r>
            <a:r>
              <a:rPr lang="pt-BR" sz="2600" dirty="0" smtClean="0"/>
              <a:t>- são </a:t>
            </a:r>
            <a:r>
              <a:rPr lang="pt-BR" sz="2600" dirty="0"/>
              <a:t>as laterais do fogo e são identificados como direitos ou esquerdos em </a:t>
            </a:r>
            <a:r>
              <a:rPr lang="pt-BR" sz="2600" dirty="0" smtClean="0"/>
              <a:t>relação à </a:t>
            </a:r>
            <a:r>
              <a:rPr lang="pt-BR" sz="2600" dirty="0"/>
              <a:t>frente do fogo</a:t>
            </a:r>
            <a:r>
              <a:rPr lang="pt-BR" sz="2600" dirty="0" smtClean="0"/>
              <a:t>.</a:t>
            </a:r>
          </a:p>
          <a:p>
            <a:pPr marL="68580" indent="0" algn="just">
              <a:buNone/>
            </a:pPr>
            <a:endParaRPr lang="pt-BR" sz="2600" dirty="0" smtClean="0"/>
          </a:p>
          <a:p>
            <a:pPr algn="just"/>
            <a:r>
              <a:rPr lang="pt-BR" sz="3300" dirty="0">
                <a:solidFill>
                  <a:srgbClr val="FF0000"/>
                </a:solidFill>
              </a:rPr>
              <a:t>Observe que com mudanças nas condições climáticas como a direção dos ventos, a frente pode </a:t>
            </a:r>
            <a:r>
              <a:rPr lang="pt-BR" sz="3300" dirty="0" smtClean="0">
                <a:solidFill>
                  <a:srgbClr val="FF0000"/>
                </a:solidFill>
              </a:rPr>
              <a:t>mudar de </a:t>
            </a:r>
            <a:r>
              <a:rPr lang="pt-BR" sz="3300" dirty="0">
                <a:solidFill>
                  <a:srgbClr val="FF0000"/>
                </a:solidFill>
              </a:rPr>
              <a:t>direção. Esta situação é de alto risco porque o fogo pode cercar os brigadistas.</a:t>
            </a:r>
            <a:endParaRPr lang="pt-BR" sz="3300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4821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8000" dirty="0" smtClean="0"/>
              <a:t>FIM </a:t>
            </a:r>
            <a:r>
              <a:rPr lang="pt-BR" dirty="0" smtClean="0"/>
              <a:t>!</a:t>
            </a:r>
            <a:endParaRPr lang="pt-BR" dirty="0"/>
          </a:p>
        </p:txBody>
      </p:sp>
      <p:pic>
        <p:nvPicPr>
          <p:cNvPr id="1026" name="Picture 2" descr="C:\Users\Public\Pictures\Nova pasta\IMG-20150702-WA0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619268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41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 smtClean="0"/>
              <a:t>Módulos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01-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ção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homem no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ambiente.</a:t>
            </a:r>
          </a:p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02-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Planos de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Proteção.</a:t>
            </a:r>
          </a:p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Triângulo do fogo e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losango do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fogo.</a:t>
            </a:r>
          </a:p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04 -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Sistemas de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Extinção.</a:t>
            </a:r>
          </a:p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 – Rescaldo e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desmobilização.</a:t>
            </a:r>
          </a:p>
          <a:p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06 - </a:t>
            </a: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Queima </a:t>
            </a:r>
            <a:r>
              <a:rPr lang="pt-B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Controlada.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124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Módulos 01</a:t>
            </a:r>
            <a:br>
              <a:rPr lang="pt-BR" b="1" dirty="0" smtClean="0"/>
            </a:br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Ação do homem no meio ambiente.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916832"/>
            <a:ext cx="4968552" cy="2520280"/>
          </a:xfrm>
        </p:spPr>
      </p:pic>
      <p:sp>
        <p:nvSpPr>
          <p:cNvPr id="5" name="CaixaDeTexto 4"/>
          <p:cNvSpPr txBox="1"/>
          <p:nvPr/>
        </p:nvSpPr>
        <p:spPr>
          <a:xfrm>
            <a:off x="539552" y="4581128"/>
            <a:ext cx="81369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Diversos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agentes de destruição da vegetação como as intempéries climáticas 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ataque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pragas e doenças, o principal causador dessa destruição tem sido a ação do homem no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 ambiente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87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BRIGADA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INCÊNDIO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FLORESTAL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492896"/>
            <a:ext cx="7931224" cy="2985195"/>
          </a:xfrm>
        </p:spPr>
        <p:txBody>
          <a:bodyPr>
            <a:noAutofit/>
          </a:bodyPr>
          <a:lstStyle/>
          <a:p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Objetivo: 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Diminuir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ação do fogo por meio de seu controle e da difusão de técnicas e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métodos de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prevenção e combate a incêndios florestais e da popularização dos conhecimentos sobre seu controle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diminuindo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ocorrências e reduzindo seus efeitos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maléficos.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3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BRIGADA DE INCÊNDIO FLORESTAL”.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2780928"/>
            <a:ext cx="351974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4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significa ou o que você</a:t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entende por incêndios florestais?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ação do fogo sobre um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combustível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seja ele encontrado em uma pastagem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floresta plantada ou em uma floresta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ou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nativa. Em resumo, é a ação do fogo sobre qualquer tipo de vegetação, esteja ela viva ou morta.</a:t>
            </a:r>
          </a:p>
        </p:txBody>
      </p:sp>
      <p:pic>
        <p:nvPicPr>
          <p:cNvPr id="2050" name="Picture 2" descr="C:\Users\delfino\Downloads\2015-08-19t182533z_17892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717032"/>
            <a:ext cx="590550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8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OCORRÊNCIA DO FOGO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1684784"/>
          </a:xfrm>
        </p:spPr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ncêndio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florestal pode ser causado de diversas formas, desde as naturais, até aquelas causadas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 ação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homem. Essas ações podem ser de caráter criminoso, acidental ou inesperado.</a:t>
            </a:r>
          </a:p>
        </p:txBody>
      </p:sp>
      <p:pic>
        <p:nvPicPr>
          <p:cNvPr id="1026" name="Picture 2" descr="C:\Users\delfino\Pictures\images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89040"/>
            <a:ext cx="691276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07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INCÊNDIO FLORESTAL E QUEIMA CONTROLADA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Queima controlada é o uso do fogo de forma planejada para se atingir a um determinado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objetivo.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ncêndio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florestal,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ocorrência do fogo em qualquer forma vegetativa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causado de diversas formas, desde as naturais, até aquelas causadas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 ação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homem.</a:t>
            </a:r>
          </a:p>
        </p:txBody>
      </p:sp>
    </p:spTree>
    <p:extLst>
      <p:ext uri="{BB962C8B-B14F-4D97-AF65-F5344CB8AC3E}">
        <p14:creationId xmlns:p14="http://schemas.microsoft.com/office/powerpoint/2010/main" val="25025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600</TotalTime>
  <Words>932</Words>
  <Application>Microsoft Office PowerPoint</Application>
  <PresentationFormat>Apresentação na tela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Austin</vt:lpstr>
      <vt:lpstr>INCÊNDIO FLORESTAL</vt:lpstr>
      <vt:lpstr>Formação e Treinamento de Brigada de Incêndio Florestal</vt:lpstr>
      <vt:lpstr>Módulos</vt:lpstr>
      <vt:lpstr>Módulos 01 Ação do homem no meio ambiente.</vt:lpstr>
      <vt:lpstr>     “BRIGADA DE INCÊNDIO FLORESTAL”. </vt:lpstr>
      <vt:lpstr>“BRIGADA DE INCÊNDIO FLORESTAL”. </vt:lpstr>
      <vt:lpstr>O que significa ou o que você entende por incêndios florestais?</vt:lpstr>
      <vt:lpstr>OCORRÊNCIA DO FOGO</vt:lpstr>
      <vt:lpstr>INCÊNDIO FLORESTAL E QUEIMA CONTROLADA</vt:lpstr>
      <vt:lpstr>Triângulo do Fogo</vt:lpstr>
      <vt:lpstr>Mecanismos de Transferência de Calor</vt:lpstr>
      <vt:lpstr>Comportamento dos Incêndios Florestais</vt:lpstr>
      <vt:lpstr>Comportamento dos Incêndios Florestais</vt:lpstr>
      <vt:lpstr>Tipos de Combustíveis</vt:lpstr>
      <vt:lpstr>TRÊS CLASSES DE INFLAMABILIDADE DO FOGO</vt:lpstr>
      <vt:lpstr>Combustível de combustão rápida</vt:lpstr>
      <vt:lpstr>COMBUSTÍVEL DE COMBUSTÃO LENTA</vt:lpstr>
      <vt:lpstr>COMBUSTÍVEL VERDE. </vt:lpstr>
      <vt:lpstr>Umidade Relativa do Ar</vt:lpstr>
      <vt:lpstr>Umidade Relativa do Ar</vt:lpstr>
      <vt:lpstr>Ventos</vt:lpstr>
      <vt:lpstr>PARTES DO INCÊNDIO</vt:lpstr>
      <vt:lpstr>PARTES DO INCÊNDIO</vt:lpstr>
      <vt:lpstr>FIM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delfino</dc:creator>
  <cp:lastModifiedBy>delfino</cp:lastModifiedBy>
  <cp:revision>27</cp:revision>
  <dcterms:created xsi:type="dcterms:W3CDTF">2015-08-17T00:56:07Z</dcterms:created>
  <dcterms:modified xsi:type="dcterms:W3CDTF">2015-08-22T02:46:31Z</dcterms:modified>
</cp:coreProperties>
</file>