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E700DB3-DBF0-4086-B675-117E7A9610B8}" type="datetimeFigureOut">
              <a:rPr lang="pt-BR" smtClean="0"/>
              <a:t>21/08/2015</a:t>
            </a:fld>
            <a:endParaRPr lang="pt-BR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21/08/2015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21/08/2015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21/08/2015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21/08/2015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21/08/2015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21/08/2015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21/08/2015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21/08/2015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21/08/2015</a:t>
            </a:fld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21/08/2015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21/08/2015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INCÊNDIO FLORESTAL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700808"/>
            <a:ext cx="5904656" cy="44644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36688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3141" y="332656"/>
            <a:ext cx="7024744" cy="1143000"/>
          </a:xfrm>
        </p:spPr>
        <p:txBody>
          <a:bodyPr/>
          <a:lstStyle/>
          <a:p>
            <a:pPr algn="ctr"/>
            <a:r>
              <a:rPr lang="pt-BR" b="1" dirty="0"/>
              <a:t>Triângulo do Fogo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44" y="4046932"/>
            <a:ext cx="3600400" cy="2304256"/>
          </a:xfrm>
        </p:spPr>
      </p:pic>
      <p:sp>
        <p:nvSpPr>
          <p:cNvPr id="5" name="CaixaDeTexto 4"/>
          <p:cNvSpPr txBox="1"/>
          <p:nvPr/>
        </p:nvSpPr>
        <p:spPr>
          <a:xfrm>
            <a:off x="683568" y="1628800"/>
            <a:ext cx="780389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O fogo, </a:t>
            </a:r>
            <a:r>
              <a:rPr lang="pt-BR" sz="2800" dirty="0" smtClean="0"/>
              <a:t> </a:t>
            </a:r>
            <a:r>
              <a:rPr lang="pt-BR" sz="2800" dirty="0"/>
              <a:t>é um fenômeno que ocorre quando se aplica calor </a:t>
            </a:r>
            <a:r>
              <a:rPr lang="pt-BR" sz="2800" dirty="0" smtClean="0"/>
              <a:t>a uma </a:t>
            </a:r>
            <a:r>
              <a:rPr lang="pt-BR" sz="2800" dirty="0"/>
              <a:t>substância combustível em presença do ar. O fogo, assim denominado</a:t>
            </a:r>
            <a:r>
              <a:rPr lang="pt-BR" sz="2800" dirty="0" smtClean="0"/>
              <a:t>, combustão</a:t>
            </a:r>
            <a:r>
              <a:rPr lang="pt-BR" sz="2800" dirty="0"/>
              <a:t>.</a:t>
            </a:r>
          </a:p>
        </p:txBody>
      </p:sp>
      <p:sp>
        <p:nvSpPr>
          <p:cNvPr id="6" name="Retângulo 5"/>
          <p:cNvSpPr/>
          <p:nvPr/>
        </p:nvSpPr>
        <p:spPr>
          <a:xfrm>
            <a:off x="4860032" y="3861048"/>
            <a:ext cx="351487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/>
              <a:t>- </a:t>
            </a:r>
            <a:r>
              <a:rPr lang="pt-BR" sz="3200" b="1" dirty="0"/>
              <a:t>calor;</a:t>
            </a:r>
          </a:p>
          <a:p>
            <a:r>
              <a:rPr lang="pt-BR" sz="3200" b="1" dirty="0"/>
              <a:t>- ar; e</a:t>
            </a:r>
          </a:p>
          <a:p>
            <a:r>
              <a:rPr lang="pt-BR" sz="3200" b="1" dirty="0"/>
              <a:t>- </a:t>
            </a:r>
            <a:r>
              <a:rPr lang="pt-BR" sz="3200" b="1" dirty="0" smtClean="0"/>
              <a:t>Combustível</a:t>
            </a:r>
            <a:r>
              <a:rPr lang="pt-B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3796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Mecanismos de Transferência de Calor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b="1" dirty="0" smtClean="0"/>
              <a:t>Condução- </a:t>
            </a:r>
            <a:r>
              <a:rPr lang="pt-BR" dirty="0"/>
              <a:t>A condução é a transferência de calor por contato através das </a:t>
            </a:r>
            <a:r>
              <a:rPr lang="pt-BR" dirty="0" smtClean="0"/>
              <a:t>moléculas de </a:t>
            </a:r>
            <a:r>
              <a:rPr lang="pt-BR" dirty="0"/>
              <a:t>um corpo.</a:t>
            </a:r>
            <a:endParaRPr lang="pt-BR" b="1" dirty="0" smtClean="0"/>
          </a:p>
          <a:p>
            <a:pPr algn="just"/>
            <a:r>
              <a:rPr lang="pt-BR" b="1" dirty="0" smtClean="0"/>
              <a:t>Convecção- </a:t>
            </a:r>
            <a:r>
              <a:rPr lang="pt-BR" dirty="0" smtClean="0"/>
              <a:t>é </a:t>
            </a:r>
            <a:r>
              <a:rPr lang="pt-BR" dirty="0"/>
              <a:t>a transferência de calor através do movimento ascendente de massas de ar </a:t>
            </a:r>
            <a:r>
              <a:rPr lang="pt-BR" dirty="0" smtClean="0"/>
              <a:t>aquecida. Este </a:t>
            </a:r>
            <a:r>
              <a:rPr lang="pt-BR" dirty="0"/>
              <a:t>processo ocorre porque o ar aquecido torna-se mais leve </a:t>
            </a:r>
            <a:r>
              <a:rPr lang="pt-BR" dirty="0" smtClean="0"/>
              <a:t>e tende </a:t>
            </a:r>
            <a:r>
              <a:rPr lang="pt-BR" dirty="0"/>
              <a:t>a subir</a:t>
            </a:r>
            <a:r>
              <a:rPr lang="pt-BR" dirty="0" smtClean="0"/>
              <a:t>.</a:t>
            </a:r>
          </a:p>
          <a:p>
            <a:pPr algn="just"/>
            <a:r>
              <a:rPr lang="pt-BR" b="1" dirty="0" smtClean="0"/>
              <a:t>Radiação- </a:t>
            </a:r>
            <a:r>
              <a:rPr lang="pt-BR" dirty="0" smtClean="0"/>
              <a:t>A </a:t>
            </a:r>
            <a:r>
              <a:rPr lang="pt-BR" dirty="0"/>
              <a:t>radiação é a transferência de calor que ocorre em linha reta e em todas as direções à velocidade da luz.</a:t>
            </a:r>
            <a:r>
              <a:rPr lang="pt-BR" b="1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5659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/>
              <a:t>Comportamento dos Incêndios Florestais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2592288"/>
          </a:xfrm>
        </p:spPr>
        <p:txBody>
          <a:bodyPr>
            <a:noAutofit/>
          </a:bodyPr>
          <a:lstStyle/>
          <a:p>
            <a:pPr algn="just"/>
            <a:r>
              <a:rPr lang="pt-BR" sz="2800" dirty="0"/>
              <a:t>O comportamento do fogo é um processo bastante complexo e </a:t>
            </a:r>
            <a:r>
              <a:rPr lang="pt-BR" sz="2800" dirty="0" smtClean="0"/>
              <a:t>muito variável </a:t>
            </a:r>
            <a:r>
              <a:rPr lang="pt-BR" sz="2800" dirty="0"/>
              <a:t>de acordo com as condições locais no momento do incêndio</a:t>
            </a:r>
            <a:r>
              <a:rPr lang="pt-BR" sz="2800" dirty="0" smtClean="0"/>
              <a:t>. Estas </a:t>
            </a:r>
            <a:r>
              <a:rPr lang="pt-BR" sz="2800" dirty="0"/>
              <a:t>condições podem ser alteradas rapidamente, mudando </a:t>
            </a:r>
            <a:r>
              <a:rPr lang="pt-BR" sz="2800" dirty="0" smtClean="0"/>
              <a:t>também as </a:t>
            </a:r>
            <a:r>
              <a:rPr lang="pt-BR" sz="2800" dirty="0"/>
              <a:t>características do incêndio e a forma de combate.</a:t>
            </a:r>
          </a:p>
        </p:txBody>
      </p:sp>
    </p:spTree>
    <p:extLst>
      <p:ext uri="{BB962C8B-B14F-4D97-AF65-F5344CB8AC3E}">
        <p14:creationId xmlns:p14="http://schemas.microsoft.com/office/powerpoint/2010/main" val="1271447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/>
              <a:t>Comportamento dos Incêndios Florestais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2924944"/>
            <a:ext cx="8229600" cy="2836912"/>
          </a:xfrm>
        </p:spPr>
        <p:txBody>
          <a:bodyPr>
            <a:noAutofit/>
          </a:bodyPr>
          <a:lstStyle/>
          <a:p>
            <a:pPr algn="just"/>
            <a:r>
              <a:rPr lang="pt-BR" sz="2800" dirty="0"/>
              <a:t>No entanto, as características e as dimensões do incêndio florestal </a:t>
            </a:r>
            <a:r>
              <a:rPr lang="pt-BR" sz="2800" dirty="0" smtClean="0"/>
              <a:t>ou da </a:t>
            </a:r>
            <a:r>
              <a:rPr lang="pt-BR" sz="2800" dirty="0"/>
              <a:t>queima controlada dependem de fatores climáticos e de </a:t>
            </a:r>
            <a:r>
              <a:rPr lang="pt-BR" sz="2800" dirty="0" smtClean="0"/>
              <a:t>fatores topográficos</a:t>
            </a:r>
            <a:r>
              <a:rPr lang="pt-BR" sz="2800" dirty="0"/>
              <a:t>. Esses fatores contribuirão </a:t>
            </a:r>
            <a:r>
              <a:rPr lang="pt-BR" sz="2800" dirty="0" smtClean="0"/>
              <a:t>positiva </a:t>
            </a:r>
            <a:r>
              <a:rPr lang="pt-BR" sz="2800" dirty="0"/>
              <a:t>ou negativamente </a:t>
            </a:r>
            <a:r>
              <a:rPr lang="pt-BR" sz="2800" dirty="0" smtClean="0"/>
              <a:t>na intensidade </a:t>
            </a:r>
            <a:r>
              <a:rPr lang="pt-BR" sz="2800" dirty="0"/>
              <a:t>da queima e na velocidade da sua propagação.</a:t>
            </a:r>
          </a:p>
        </p:txBody>
      </p:sp>
    </p:spTree>
    <p:extLst>
      <p:ext uri="{BB962C8B-B14F-4D97-AF65-F5344CB8AC3E}">
        <p14:creationId xmlns:p14="http://schemas.microsoft.com/office/powerpoint/2010/main" val="286084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143000"/>
          </a:xfrm>
        </p:spPr>
        <p:txBody>
          <a:bodyPr/>
          <a:lstStyle/>
          <a:p>
            <a:pPr algn="ctr"/>
            <a:r>
              <a:rPr lang="pt-BR" b="1" dirty="0"/>
              <a:t>Tipos de Combustíveis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800" dirty="0"/>
              <a:t>Os combustíveis para os incêndios florestais são todos o tipos de vegetação, viva ou morta</a:t>
            </a:r>
            <a:r>
              <a:rPr lang="pt-BR" sz="2800" dirty="0" smtClean="0"/>
              <a:t>, </a:t>
            </a:r>
            <a:r>
              <a:rPr lang="pt-BR" sz="2800" dirty="0"/>
              <a:t>que estão sujeita à ação do fogo</a:t>
            </a:r>
            <a:r>
              <a:rPr lang="pt-BR" sz="2800" dirty="0" smtClean="0"/>
              <a:t>.</a:t>
            </a:r>
          </a:p>
          <a:p>
            <a:pPr marL="0" indent="0" algn="just">
              <a:buNone/>
            </a:pPr>
            <a:endParaRPr lang="pt-BR" sz="2800" dirty="0" smtClean="0"/>
          </a:p>
          <a:p>
            <a:r>
              <a:rPr lang="pt-BR" sz="2800" dirty="0"/>
              <a:t>O tamanho do combustível, considerando a sua espessura ou o seu diâmetro, é uma das </a:t>
            </a:r>
            <a:r>
              <a:rPr lang="pt-BR" sz="2800" dirty="0" smtClean="0"/>
              <a:t>características mais </a:t>
            </a:r>
            <a:r>
              <a:rPr lang="pt-BR" sz="2800" dirty="0"/>
              <a:t>importantes.</a:t>
            </a:r>
          </a:p>
        </p:txBody>
      </p:sp>
    </p:spTree>
    <p:extLst>
      <p:ext uri="{BB962C8B-B14F-4D97-AF65-F5344CB8AC3E}">
        <p14:creationId xmlns:p14="http://schemas.microsoft.com/office/powerpoint/2010/main" val="2370051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TRÊS CLASSES DE INFLAMABILIDADE DO FOGO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2204864"/>
            <a:ext cx="6984776" cy="1728192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/>
              <a:t>Combustível de combustão </a:t>
            </a:r>
            <a:r>
              <a:rPr lang="pt-BR" sz="2800" b="1" dirty="0" smtClean="0"/>
              <a:t>rápida.</a:t>
            </a:r>
          </a:p>
          <a:p>
            <a:pPr algn="just"/>
            <a:r>
              <a:rPr lang="pt-BR" sz="2800" b="1" dirty="0" smtClean="0"/>
              <a:t> </a:t>
            </a:r>
            <a:r>
              <a:rPr lang="pt-BR" sz="2800" b="1" dirty="0"/>
              <a:t>Combustível de combustão </a:t>
            </a:r>
            <a:r>
              <a:rPr lang="pt-BR" sz="2800" b="1" dirty="0" smtClean="0"/>
              <a:t>lenta.</a:t>
            </a:r>
          </a:p>
          <a:p>
            <a:pPr algn="just"/>
            <a:r>
              <a:rPr lang="pt-BR" sz="2800" b="1" dirty="0"/>
              <a:t>Combustível </a:t>
            </a:r>
            <a:r>
              <a:rPr lang="pt-BR" sz="2800" b="1" dirty="0" smtClean="0"/>
              <a:t>verde.</a:t>
            </a:r>
            <a:endParaRPr lang="pt-BR" sz="2800" b="1" dirty="0"/>
          </a:p>
        </p:txBody>
      </p:sp>
      <p:pic>
        <p:nvPicPr>
          <p:cNvPr id="2050" name="Picture 2" descr="C:\Users\delfino\Pictures\images 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861048"/>
            <a:ext cx="6120680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3808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/>
              <a:t>Combustível de combustão rápida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800" dirty="0"/>
              <a:t>É o combustível constituído de material leve e corresponde a todo o material fino como folhas, pequenos galhos, pasto seco, acículas mortas e arbustos.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8264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COMBUSTÍVEL DE COMBUSTÃO LENTA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800" dirty="0"/>
              <a:t>É o combustível constituído </a:t>
            </a:r>
            <a:r>
              <a:rPr lang="pt-BR" sz="2800" dirty="0" smtClean="0"/>
              <a:t>de materiais </a:t>
            </a:r>
            <a:r>
              <a:rPr lang="pt-BR" sz="2800" dirty="0"/>
              <a:t>espessos como tocos, troncos e árvores. São de </a:t>
            </a:r>
            <a:r>
              <a:rPr lang="pt-BR" sz="2800" dirty="0" smtClean="0"/>
              <a:t>difícil acendimento </a:t>
            </a:r>
            <a:r>
              <a:rPr lang="pt-BR" sz="2800" dirty="0"/>
              <a:t>porque perdem umidade mais lentamente, gastando </a:t>
            </a:r>
            <a:r>
              <a:rPr lang="pt-BR" sz="2800" dirty="0" smtClean="0"/>
              <a:t>longo tempo </a:t>
            </a:r>
            <a:r>
              <a:rPr lang="pt-BR" sz="2800" dirty="0"/>
              <a:t>na fase de pré-aquecimento. Sua combustão é demorada e </a:t>
            </a:r>
            <a:r>
              <a:rPr lang="pt-BR" sz="2800" dirty="0" smtClean="0"/>
              <a:t>nem sempre </a:t>
            </a:r>
            <a:r>
              <a:rPr lang="pt-BR" sz="2800" dirty="0"/>
              <a:t>é completa.</a:t>
            </a:r>
          </a:p>
        </p:txBody>
      </p:sp>
    </p:spTree>
    <p:extLst>
      <p:ext uri="{BB962C8B-B14F-4D97-AF65-F5344CB8AC3E}">
        <p14:creationId xmlns:p14="http://schemas.microsoft.com/office/powerpoint/2010/main" val="3408908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COMBUSTÍVEL VERDE.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2" y="1772816"/>
            <a:ext cx="6777317" cy="3508977"/>
          </a:xfrm>
        </p:spPr>
        <p:txBody>
          <a:bodyPr>
            <a:noAutofit/>
          </a:bodyPr>
          <a:lstStyle/>
          <a:p>
            <a:pPr algn="just"/>
            <a:r>
              <a:rPr lang="pt-BR" dirty="0"/>
              <a:t>Corresponde a todo o material vivo e, por isso</a:t>
            </a:r>
            <a:r>
              <a:rPr lang="pt-BR" dirty="0" smtClean="0"/>
              <a:t>, apresenta </a:t>
            </a:r>
            <a:r>
              <a:rPr lang="pt-BR" dirty="0"/>
              <a:t>maior teor de água. Para que esse material pegue fogo </a:t>
            </a:r>
            <a:r>
              <a:rPr lang="pt-BR" dirty="0" smtClean="0"/>
              <a:t>é necessário </a:t>
            </a:r>
            <a:r>
              <a:rPr lang="pt-BR" dirty="0"/>
              <a:t>que exista muito combustível para sustentar o fogo por </a:t>
            </a:r>
            <a:r>
              <a:rPr lang="pt-BR" dirty="0" smtClean="0"/>
              <a:t>um período </a:t>
            </a:r>
            <a:r>
              <a:rPr lang="pt-BR" dirty="0"/>
              <a:t>de tempo longo, até que o material verde perca toda a umidade.</a:t>
            </a:r>
          </a:p>
          <a:p>
            <a:pPr algn="just"/>
            <a:r>
              <a:rPr lang="pt-BR" dirty="0"/>
              <a:t>Este processo ocorre, principalmente, nos combustíveis de </a:t>
            </a:r>
            <a:r>
              <a:rPr lang="pt-BR" dirty="0" smtClean="0"/>
              <a:t>menor dimensão</a:t>
            </a:r>
            <a:r>
              <a:rPr lang="pt-BR" dirty="0"/>
              <a:t>. Quando isso ocorre, mesmo o material </a:t>
            </a:r>
            <a:r>
              <a:rPr lang="pt-BR" dirty="0" smtClean="0"/>
              <a:t>“</a:t>
            </a:r>
            <a:r>
              <a:rPr lang="pt-BR" b="1" dirty="0" smtClean="0"/>
              <a:t>vivo”</a:t>
            </a:r>
            <a:r>
              <a:rPr lang="pt-BR" dirty="0" smtClean="0"/>
              <a:t> </a:t>
            </a:r>
            <a:r>
              <a:rPr lang="pt-BR" dirty="0"/>
              <a:t>pega fogo.</a:t>
            </a:r>
          </a:p>
        </p:txBody>
      </p:sp>
    </p:spTree>
    <p:extLst>
      <p:ext uri="{BB962C8B-B14F-4D97-AF65-F5344CB8AC3E}">
        <p14:creationId xmlns:p14="http://schemas.microsoft.com/office/powerpoint/2010/main" val="10837866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Umidade Relativa do 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2323652"/>
            <a:ext cx="7920880" cy="3508977"/>
          </a:xfrm>
        </p:spPr>
        <p:txBody>
          <a:bodyPr>
            <a:normAutofit/>
          </a:bodyPr>
          <a:lstStyle/>
          <a:p>
            <a:pPr algn="just"/>
            <a:r>
              <a:rPr lang="pt-BR" sz="2800" dirty="0"/>
              <a:t>A umidade relativa influencia fortemente no grau de dificuldade de </a:t>
            </a:r>
            <a:r>
              <a:rPr lang="pt-BR" sz="2800" dirty="0" smtClean="0"/>
              <a:t>combate aos </a:t>
            </a:r>
            <a:r>
              <a:rPr lang="pt-BR" sz="2800" dirty="0"/>
              <a:t>incêndios e, quando está abaixo dos 30%, torna-se </a:t>
            </a:r>
            <a:r>
              <a:rPr lang="pt-BR" sz="2800" dirty="0" smtClean="0"/>
              <a:t>muito </a:t>
            </a:r>
            <a:r>
              <a:rPr lang="pt-BR" sz="2800" dirty="0"/>
              <a:t>difícil o </a:t>
            </a:r>
            <a:r>
              <a:rPr lang="pt-BR" sz="2800" dirty="0" smtClean="0"/>
              <a:t>seu controle.</a:t>
            </a:r>
            <a:endParaRPr lang="pt-BR" sz="2800" dirty="0"/>
          </a:p>
          <a:p>
            <a:pPr algn="just"/>
            <a:r>
              <a:rPr lang="pt-BR" sz="2800" dirty="0"/>
              <a:t>Durante o dia, o ar está mais seco e tanto os combustíveis, quanto </a:t>
            </a:r>
            <a:r>
              <a:rPr lang="pt-BR" sz="2800" dirty="0" smtClean="0"/>
              <a:t>a vegetação </a:t>
            </a:r>
            <a:r>
              <a:rPr lang="pt-BR" sz="2800" dirty="0"/>
              <a:t>perdem umidade para o </a:t>
            </a:r>
            <a:r>
              <a:rPr lang="pt-BR" sz="2800" dirty="0" smtClean="0"/>
              <a:t>ar.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341588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188641"/>
            <a:ext cx="7772400" cy="2316434"/>
          </a:xfrm>
        </p:spPr>
        <p:txBody>
          <a:bodyPr>
            <a:normAutofit/>
          </a:bodyPr>
          <a:lstStyle/>
          <a:p>
            <a:r>
              <a:rPr lang="pt-BR" b="1" i="1" dirty="0"/>
              <a:t>Formação e Treinamento</a:t>
            </a:r>
            <a:br>
              <a:rPr lang="pt-BR" b="1" i="1" dirty="0"/>
            </a:br>
            <a:r>
              <a:rPr lang="pt-BR" b="1" i="1" dirty="0"/>
              <a:t>de Brigada de Incêndio</a:t>
            </a:r>
            <a:br>
              <a:rPr lang="pt-BR" b="1" i="1" dirty="0"/>
            </a:br>
            <a:r>
              <a:rPr lang="pt-BR" b="1" i="1" dirty="0"/>
              <a:t>Florestal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7" name="Picture 3" descr="C:\Users\delfino\Pictures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9" y="2505074"/>
            <a:ext cx="7056784" cy="394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5508104" y="5949280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i="1" dirty="0" smtClean="0">
                <a:latin typeface="Arial Narrow" panose="020B0606020202030204" pitchFamily="34" charset="0"/>
              </a:rPr>
              <a:t>SGT DELFINO</a:t>
            </a:r>
            <a:endParaRPr lang="pt-BR" sz="3200" b="1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04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024744" cy="1143000"/>
          </a:xfrm>
        </p:spPr>
        <p:txBody>
          <a:bodyPr/>
          <a:lstStyle/>
          <a:p>
            <a:r>
              <a:rPr lang="pt-BR" b="1" dirty="0"/>
              <a:t>Umidade Relativa do 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1772816"/>
            <a:ext cx="7848872" cy="3913660"/>
          </a:xfrm>
        </p:spPr>
        <p:txBody>
          <a:bodyPr>
            <a:noAutofit/>
          </a:bodyPr>
          <a:lstStyle/>
          <a:p>
            <a:pPr algn="just"/>
            <a:r>
              <a:rPr lang="pt-BR" sz="2800" dirty="0"/>
              <a:t>Durante a noite, </a:t>
            </a:r>
            <a:r>
              <a:rPr lang="pt-BR" sz="2800" dirty="0" smtClean="0"/>
              <a:t>este processo </a:t>
            </a:r>
            <a:r>
              <a:rPr lang="pt-BR" sz="2800" dirty="0"/>
              <a:t>é inverso, tanto que, pela manhã, o combustível e a </a:t>
            </a:r>
            <a:r>
              <a:rPr lang="pt-BR" sz="2800" dirty="0" smtClean="0"/>
              <a:t>vegetação estão </a:t>
            </a:r>
            <a:r>
              <a:rPr lang="pt-BR" sz="2800" dirty="0"/>
              <a:t>cobertos de orvalho</a:t>
            </a:r>
            <a:r>
              <a:rPr lang="pt-BR" sz="2800" dirty="0" smtClean="0"/>
              <a:t>.</a:t>
            </a:r>
          </a:p>
          <a:p>
            <a:pPr marL="68580" indent="0" algn="just">
              <a:buNone/>
            </a:pPr>
            <a:endParaRPr lang="pt-BR" sz="2800" dirty="0" smtClean="0"/>
          </a:p>
          <a:p>
            <a:pPr algn="just"/>
            <a:r>
              <a:rPr lang="pt-BR" sz="2800" dirty="0"/>
              <a:t>O período crítico para se realizar o combate ao incêndio vai das 10h </a:t>
            </a:r>
            <a:r>
              <a:rPr lang="pt-BR" sz="2800" dirty="0" smtClean="0"/>
              <a:t>da </a:t>
            </a:r>
            <a:r>
              <a:rPr lang="pt-BR" sz="2800" dirty="0"/>
              <a:t>manhã até às 18h da tarde. O incêndio pode ser combatido em qualquer horário, entretanto o </a:t>
            </a:r>
            <a:r>
              <a:rPr lang="pt-BR" sz="2800" dirty="0" smtClean="0"/>
              <a:t>melhor horário </a:t>
            </a:r>
            <a:r>
              <a:rPr lang="pt-BR" sz="2800" dirty="0"/>
              <a:t>para apagar o incêndio vai das 18 às 6 horas.</a:t>
            </a:r>
            <a:endParaRPr lang="pt-BR" sz="2800" dirty="0" smtClean="0"/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6384081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024744" cy="1143000"/>
          </a:xfrm>
        </p:spPr>
        <p:txBody>
          <a:bodyPr/>
          <a:lstStyle/>
          <a:p>
            <a:pPr algn="ctr"/>
            <a:r>
              <a:rPr lang="pt-BR" b="1" dirty="0"/>
              <a:t>Ventos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556792"/>
            <a:ext cx="7704856" cy="4536504"/>
          </a:xfrm>
        </p:spPr>
        <p:txBody>
          <a:bodyPr/>
          <a:lstStyle/>
          <a:p>
            <a:pPr algn="just"/>
            <a:r>
              <a:rPr lang="pt-BR" dirty="0"/>
              <a:t>- </a:t>
            </a:r>
            <a:r>
              <a:rPr lang="pt-BR" sz="2800" dirty="0"/>
              <a:t>R</a:t>
            </a:r>
            <a:r>
              <a:rPr lang="pt-BR" sz="2800" dirty="0" smtClean="0"/>
              <a:t>enovam </a:t>
            </a:r>
            <a:r>
              <a:rPr lang="pt-BR" sz="2800" dirty="0"/>
              <a:t>o oxigênio na área de combustão;</a:t>
            </a:r>
          </a:p>
          <a:p>
            <a:pPr algn="just"/>
            <a:r>
              <a:rPr lang="pt-BR" sz="2800" dirty="0"/>
              <a:t>- </a:t>
            </a:r>
            <a:r>
              <a:rPr lang="pt-BR" sz="2800" dirty="0" smtClean="0"/>
              <a:t>Conduzem </a:t>
            </a:r>
            <a:r>
              <a:rPr lang="pt-BR" sz="2800" dirty="0"/>
              <a:t>o ar quente para as áreas adjacentes;</a:t>
            </a:r>
          </a:p>
          <a:p>
            <a:pPr algn="just"/>
            <a:r>
              <a:rPr lang="pt-BR" sz="2800" dirty="0"/>
              <a:t>- </a:t>
            </a:r>
            <a:r>
              <a:rPr lang="pt-BR" sz="2800" dirty="0" smtClean="0"/>
              <a:t>Desidratam </a:t>
            </a:r>
            <a:r>
              <a:rPr lang="pt-BR" sz="2800" dirty="0"/>
              <a:t>os combustíveis; e</a:t>
            </a:r>
          </a:p>
          <a:p>
            <a:pPr algn="just"/>
            <a:r>
              <a:rPr lang="pt-BR" sz="2800" dirty="0"/>
              <a:t>- </a:t>
            </a:r>
            <a:r>
              <a:rPr lang="pt-BR" sz="2800" dirty="0" smtClean="0"/>
              <a:t>Disseminam </a:t>
            </a:r>
            <a:r>
              <a:rPr lang="pt-BR" sz="2800" dirty="0"/>
              <a:t>partículas incandescentes que funcionam como novo ponto de ignição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8327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024744" cy="1143000"/>
          </a:xfrm>
        </p:spPr>
        <p:txBody>
          <a:bodyPr/>
          <a:lstStyle/>
          <a:p>
            <a:pPr algn="ctr"/>
            <a:r>
              <a:rPr lang="pt-BR" b="1" dirty="0" smtClean="0"/>
              <a:t>PARTES DO INCÊNDIO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questões de segurança, é fundamental o brigadista conhecer as partes de um incêndio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" indent="0" algn="just">
              <a:buNone/>
            </a:pPr>
            <a:endParaRPr lang="pt-BR" b="1" dirty="0" smtClean="0"/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FRENTE OU CABEÇA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parte com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maior intensidade das chamas,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também conhecida por linha de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fogo.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neste local que o fogo é mais alto.</a:t>
            </a:r>
          </a:p>
        </p:txBody>
      </p:sp>
    </p:spTree>
    <p:extLst>
      <p:ext uri="{BB962C8B-B14F-4D97-AF65-F5344CB8AC3E}">
        <p14:creationId xmlns:p14="http://schemas.microsoft.com/office/powerpoint/2010/main" val="42022839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7024744" cy="792088"/>
          </a:xfrm>
        </p:spPr>
        <p:txBody>
          <a:bodyPr/>
          <a:lstStyle/>
          <a:p>
            <a:pPr algn="ctr"/>
            <a:r>
              <a:rPr lang="pt-BR" b="1" dirty="0" smtClean="0"/>
              <a:t>PARTES DO INCÊNDIO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844824"/>
            <a:ext cx="6777317" cy="434784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sz="2800" b="1" dirty="0" smtClean="0">
                <a:solidFill>
                  <a:schemeClr val="tx1"/>
                </a:solidFill>
              </a:rPr>
              <a:t>A CAUDA OU BASE </a:t>
            </a:r>
            <a:r>
              <a:rPr lang="pt-BR" sz="2600" dirty="0" smtClean="0"/>
              <a:t>- está </a:t>
            </a:r>
            <a:r>
              <a:rPr lang="pt-BR" sz="2600" dirty="0"/>
              <a:t>situada em direção </a:t>
            </a:r>
            <a:r>
              <a:rPr lang="pt-BR" sz="2600" dirty="0" smtClean="0"/>
              <a:t>oposta</a:t>
            </a:r>
            <a:r>
              <a:rPr lang="pt-BR" sz="2600" dirty="0"/>
              <a:t>. Ela avança lentamente</a:t>
            </a:r>
            <a:r>
              <a:rPr lang="pt-BR" sz="2600" dirty="0" smtClean="0"/>
              <a:t>.</a:t>
            </a:r>
          </a:p>
          <a:p>
            <a:pPr algn="just"/>
            <a:endParaRPr lang="pt-BR" sz="2600" dirty="0" smtClean="0"/>
          </a:p>
          <a:p>
            <a:pPr algn="just"/>
            <a:r>
              <a:rPr lang="pt-BR" sz="2800" b="1" dirty="0" smtClean="0">
                <a:solidFill>
                  <a:schemeClr val="tx1"/>
                </a:solidFill>
              </a:rPr>
              <a:t>OS FLANCOS OU OS LADOS</a:t>
            </a:r>
            <a:r>
              <a:rPr lang="pt-BR" sz="2600" dirty="0" smtClean="0">
                <a:solidFill>
                  <a:schemeClr val="tx1"/>
                </a:solidFill>
              </a:rPr>
              <a:t> </a:t>
            </a:r>
            <a:r>
              <a:rPr lang="pt-BR" sz="2600" dirty="0" smtClean="0"/>
              <a:t>- são </a:t>
            </a:r>
            <a:r>
              <a:rPr lang="pt-BR" sz="2600" dirty="0"/>
              <a:t>as laterais do fogo e são identificados como direitos ou esquerdos em </a:t>
            </a:r>
            <a:r>
              <a:rPr lang="pt-BR" sz="2600" dirty="0" smtClean="0"/>
              <a:t>relação à </a:t>
            </a:r>
            <a:r>
              <a:rPr lang="pt-BR" sz="2600" dirty="0"/>
              <a:t>frente do fogo</a:t>
            </a:r>
            <a:r>
              <a:rPr lang="pt-BR" sz="2600" dirty="0" smtClean="0"/>
              <a:t>.</a:t>
            </a:r>
          </a:p>
          <a:p>
            <a:pPr marL="68580" indent="0" algn="just">
              <a:buNone/>
            </a:pPr>
            <a:endParaRPr lang="pt-BR" sz="2600" dirty="0" smtClean="0"/>
          </a:p>
          <a:p>
            <a:pPr algn="just"/>
            <a:r>
              <a:rPr lang="pt-BR" sz="3300" dirty="0">
                <a:solidFill>
                  <a:srgbClr val="FF0000"/>
                </a:solidFill>
              </a:rPr>
              <a:t>Observe que com mudanças nas condições climáticas como a direção dos ventos, a frente pode </a:t>
            </a:r>
            <a:r>
              <a:rPr lang="pt-BR" sz="3300" dirty="0" smtClean="0">
                <a:solidFill>
                  <a:srgbClr val="FF0000"/>
                </a:solidFill>
              </a:rPr>
              <a:t>mudar de </a:t>
            </a:r>
            <a:r>
              <a:rPr lang="pt-BR" sz="3300" dirty="0">
                <a:solidFill>
                  <a:srgbClr val="FF0000"/>
                </a:solidFill>
              </a:rPr>
              <a:t>direção. Esta situação é de alto risco porque o fogo pode cercar os brigadistas.</a:t>
            </a:r>
            <a:endParaRPr lang="pt-BR" sz="3300" dirty="0" smtClean="0">
              <a:solidFill>
                <a:srgbClr val="FF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48210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8000" dirty="0" smtClean="0"/>
              <a:t>FIM </a:t>
            </a:r>
            <a:r>
              <a:rPr lang="pt-BR" dirty="0" smtClean="0"/>
              <a:t>!</a:t>
            </a:r>
            <a:endParaRPr lang="pt-BR" dirty="0"/>
          </a:p>
        </p:txBody>
      </p:sp>
      <p:pic>
        <p:nvPicPr>
          <p:cNvPr id="1026" name="Picture 2" descr="C:\Users\Public\Pictures\Nova pasta\IMG-20150702-WA00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04864"/>
            <a:ext cx="619268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1415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/>
              <a:t>Módulos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01- </a:t>
            </a:r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ção </a:t>
            </a:r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homem no 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meio ambiente.</a:t>
            </a:r>
          </a:p>
          <a:p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02- </a:t>
            </a:r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Planos de 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Proteção.</a:t>
            </a:r>
          </a:p>
          <a:p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03 </a:t>
            </a:r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Triângulo do fogo e </a:t>
            </a:r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losango do 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fogo.</a:t>
            </a:r>
          </a:p>
          <a:p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04 - </a:t>
            </a:r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Sistemas de 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Extinção.</a:t>
            </a:r>
          </a:p>
          <a:p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05 – Rescaldo e </a:t>
            </a:r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desmobilização.</a:t>
            </a:r>
          </a:p>
          <a:p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06 - </a:t>
            </a:r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Queima 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Controlada.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124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Módulos 01</a:t>
            </a:r>
            <a:br>
              <a:rPr lang="pt-BR" b="1" dirty="0" smtClean="0"/>
            </a:br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Ação do homem no meio ambiente.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916832"/>
            <a:ext cx="4968552" cy="2520280"/>
          </a:xfrm>
        </p:spPr>
      </p:pic>
      <p:sp>
        <p:nvSpPr>
          <p:cNvPr id="5" name="CaixaDeTexto 4"/>
          <p:cNvSpPr txBox="1"/>
          <p:nvPr/>
        </p:nvSpPr>
        <p:spPr>
          <a:xfrm>
            <a:off x="539552" y="4581128"/>
            <a:ext cx="81369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Diversos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agentes de destruição da vegetação como as intempéries climáticas 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ataque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pragas e doenças, o principal causador dessa destruição tem sido a ação do homem no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meio ambiente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871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BRIGADA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INCÊNDIO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FLORESTAL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2492896"/>
            <a:ext cx="7931224" cy="2985195"/>
          </a:xfrm>
        </p:spPr>
        <p:txBody>
          <a:bodyPr>
            <a:noAutofit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Objetivo: 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Diminuir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ação do fogo por meio de seu controle e da difusão de técnicas e de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métodos de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prevenção e combate a incêndios florestais e da popularização dos conhecimentos sobre seu controle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diminuindo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ocorrências e reduzindo seus efeitos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maléficos.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38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BRIGADA DE INCÊNDIO FLORESTAL”.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99792" y="2780928"/>
            <a:ext cx="3519747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949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que significa ou o que você</a:t>
            </a:r>
            <a:b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entende por incêndios florestais?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/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ação do fogo sobre um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combustível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seja ele encontrado em uma pastagem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em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floresta plantada ou em uma floresta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natural ou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nativa. Em resumo, é a ação do fogo sobre qualquer tipo de vegetação, esteja ela viva ou morta.</a:t>
            </a:r>
          </a:p>
        </p:txBody>
      </p:sp>
      <p:pic>
        <p:nvPicPr>
          <p:cNvPr id="2050" name="Picture 2" descr="C:\Users\delfino\Downloads\2015-08-19t182533z_178921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717032"/>
            <a:ext cx="5905500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80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91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OCORRÊNCIA DO FOGO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844824"/>
            <a:ext cx="8064896" cy="1684784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ncêndio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florestal pode ser causado de diversas formas, desde as naturais, até aquelas causadas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pela ação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homem. Essas ações podem ser de caráter criminoso, acidental ou inesperado.</a:t>
            </a:r>
          </a:p>
        </p:txBody>
      </p:sp>
      <p:pic>
        <p:nvPicPr>
          <p:cNvPr id="1026" name="Picture 2" descr="C:\Users\delfino\Pictures\images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789040"/>
            <a:ext cx="6912768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707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INCÊNDIO FLORESTAL E QUEIMA CONTROLADA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Queima controlada é o uso do fogo de forma planejada para se atingir a um determinado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objetivo.</a:t>
            </a: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ncêndio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florestal,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a ocorrência do fogo em qualquer forma vegetativa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causado de diversas formas, desde as naturais, até aquelas causadas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pela ação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homem.</a:t>
            </a:r>
          </a:p>
        </p:txBody>
      </p:sp>
    </p:spTree>
    <p:extLst>
      <p:ext uri="{BB962C8B-B14F-4D97-AF65-F5344CB8AC3E}">
        <p14:creationId xmlns:p14="http://schemas.microsoft.com/office/powerpoint/2010/main" val="250255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600</TotalTime>
  <Words>932</Words>
  <Application>Microsoft Office PowerPoint</Application>
  <PresentationFormat>Apresentação na tela (4:3)</PresentationFormat>
  <Paragraphs>74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Austin</vt:lpstr>
      <vt:lpstr>INCÊNDIO FLORESTAL</vt:lpstr>
      <vt:lpstr>Formação e Treinamento de Brigada de Incêndio Florestal</vt:lpstr>
      <vt:lpstr>Módulos</vt:lpstr>
      <vt:lpstr>Módulos 01 Ação do homem no meio ambiente.</vt:lpstr>
      <vt:lpstr>     “BRIGADA DE INCÊNDIO FLORESTAL”. </vt:lpstr>
      <vt:lpstr>“BRIGADA DE INCÊNDIO FLORESTAL”. </vt:lpstr>
      <vt:lpstr>O que significa ou o que você entende por incêndios florestais?</vt:lpstr>
      <vt:lpstr>OCORRÊNCIA DO FOGO</vt:lpstr>
      <vt:lpstr>INCÊNDIO FLORESTAL E QUEIMA CONTROLADA</vt:lpstr>
      <vt:lpstr>Triângulo do Fogo</vt:lpstr>
      <vt:lpstr>Mecanismos de Transferência de Calor</vt:lpstr>
      <vt:lpstr>Comportamento dos Incêndios Florestais</vt:lpstr>
      <vt:lpstr>Comportamento dos Incêndios Florestais</vt:lpstr>
      <vt:lpstr>Tipos de Combustíveis</vt:lpstr>
      <vt:lpstr>TRÊS CLASSES DE INFLAMABILIDADE DO FOGO</vt:lpstr>
      <vt:lpstr>Combustível de combustão rápida</vt:lpstr>
      <vt:lpstr>COMBUSTÍVEL DE COMBUSTÃO LENTA</vt:lpstr>
      <vt:lpstr>COMBUSTÍVEL VERDE. </vt:lpstr>
      <vt:lpstr>Umidade Relativa do Ar</vt:lpstr>
      <vt:lpstr>Umidade Relativa do Ar</vt:lpstr>
      <vt:lpstr>Ventos</vt:lpstr>
      <vt:lpstr>PARTES DO INCÊNDIO</vt:lpstr>
      <vt:lpstr>PARTES DO INCÊNDIO</vt:lpstr>
      <vt:lpstr>FIM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delfino</dc:creator>
  <cp:lastModifiedBy>delfino</cp:lastModifiedBy>
  <cp:revision>27</cp:revision>
  <dcterms:created xsi:type="dcterms:W3CDTF">2015-08-17T00:56:07Z</dcterms:created>
  <dcterms:modified xsi:type="dcterms:W3CDTF">2015-08-22T02:46:31Z</dcterms:modified>
</cp:coreProperties>
</file>