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73" r:id="rId2"/>
    <p:sldId id="324" r:id="rId3"/>
    <p:sldId id="289" r:id="rId4"/>
    <p:sldId id="323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7" r:id="rId16"/>
    <p:sldId id="338" r:id="rId17"/>
    <p:sldId id="339" r:id="rId18"/>
    <p:sldId id="340" r:id="rId19"/>
    <p:sldId id="341" r:id="rId20"/>
    <p:sldId id="342" r:id="rId21"/>
    <p:sldId id="345" r:id="rId22"/>
    <p:sldId id="347" r:id="rId23"/>
    <p:sldId id="349" r:id="rId24"/>
    <p:sldId id="348" r:id="rId25"/>
    <p:sldId id="350" r:id="rId26"/>
    <p:sldId id="351" r:id="rId27"/>
    <p:sldId id="352" r:id="rId28"/>
    <p:sldId id="353" r:id="rId29"/>
    <p:sldId id="355" r:id="rId30"/>
    <p:sldId id="343" r:id="rId31"/>
    <p:sldId id="344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3E6F5D-A53E-4F67-AEBD-45C867735D5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967207-0D4C-4060-88FF-194E13708723}">
      <dgm:prSet phldrT="[Texto]" custT="1"/>
      <dgm:spPr/>
      <dgm:t>
        <a:bodyPr/>
        <a:lstStyle/>
        <a:p>
          <a:pPr rtl="0"/>
          <a:r>
            <a:rPr lang="pt-BR" sz="2400" b="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Para que serve o pavio?</a:t>
          </a:r>
        </a:p>
      </dgm:t>
    </dgm:pt>
    <dgm:pt modelId="{BBB71F33-17DF-4E45-8CC6-BEB4A2568CE6}" type="parTrans" cxnId="{FDB03FD1-E0D5-4F80-8087-F75EAF2F4E61}">
      <dgm:prSet/>
      <dgm:spPr/>
      <dgm:t>
        <a:bodyPr/>
        <a:lstStyle/>
        <a:p>
          <a:endParaRPr lang="pt-BR" sz="2400"/>
        </a:p>
      </dgm:t>
    </dgm:pt>
    <dgm:pt modelId="{43C0A9DC-F618-4F44-98B6-52BC81FFC5E7}" type="sibTrans" cxnId="{FDB03FD1-E0D5-4F80-8087-F75EAF2F4E61}">
      <dgm:prSet custT="1"/>
      <dgm:spPr/>
      <dgm:t>
        <a:bodyPr/>
        <a:lstStyle/>
        <a:p>
          <a:endParaRPr lang="pt-BR" sz="2400"/>
        </a:p>
      </dgm:t>
    </dgm:pt>
    <dgm:pt modelId="{2BC9D6A4-9D87-4179-BEEA-FC7ED0CAAAEC}">
      <dgm:prSet phldrT="[Texto]" custT="1"/>
      <dgm:spPr/>
      <dgm:t>
        <a:bodyPr/>
        <a:lstStyle/>
        <a:p>
          <a:pPr rtl="0"/>
          <a:r>
            <a:rPr lang="pt-BR" sz="2400" b="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O que é zona de reação?</a:t>
          </a:r>
          <a:endParaRPr lang="pt-BR" sz="2400" b="0" dirty="0">
            <a:solidFill>
              <a:schemeClr val="bg1"/>
            </a:solidFill>
          </a:endParaRPr>
        </a:p>
      </dgm:t>
    </dgm:pt>
    <dgm:pt modelId="{B6CBB94E-9D41-4557-8236-D7EA4B922D37}" type="parTrans" cxnId="{634917A0-5843-4125-B80A-506D2BE24E43}">
      <dgm:prSet/>
      <dgm:spPr/>
      <dgm:t>
        <a:bodyPr/>
        <a:lstStyle/>
        <a:p>
          <a:endParaRPr lang="pt-BR" sz="2400"/>
        </a:p>
      </dgm:t>
    </dgm:pt>
    <dgm:pt modelId="{6B493AF2-B3B8-4A82-AE4D-C1A9B50DAD54}" type="sibTrans" cxnId="{634917A0-5843-4125-B80A-506D2BE24E43}">
      <dgm:prSet custT="1"/>
      <dgm:spPr/>
      <dgm:t>
        <a:bodyPr/>
        <a:lstStyle/>
        <a:p>
          <a:endParaRPr lang="pt-BR" sz="2400"/>
        </a:p>
      </dgm:t>
    </dgm:pt>
    <dgm:pt modelId="{ED16A2E7-BF23-4F4E-BA88-06687007E5C7}">
      <dgm:prSet phldrT="[Texto]" custT="1"/>
      <dgm:spPr/>
      <dgm:t>
        <a:bodyPr/>
        <a:lstStyle/>
        <a:p>
          <a:pPr rtl="0"/>
          <a:r>
            <a: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itchFamily="34" charset="0"/>
              <a:cs typeface="Arial" pitchFamily="34" charset="0"/>
            </a:rPr>
            <a:t>Quais os tipos</a:t>
          </a:r>
          <a:r>
            <a:rPr kumimoji="0" lang="pt-BR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itchFamily="34" charset="0"/>
              <a:cs typeface="Arial" pitchFamily="34" charset="0"/>
            </a:rPr>
            <a:t> de chama?</a:t>
          </a:r>
          <a:endParaRPr lang="pt-BR" sz="2400" b="0" dirty="0">
            <a:solidFill>
              <a:schemeClr val="bg1"/>
            </a:solidFill>
          </a:endParaRPr>
        </a:p>
      </dgm:t>
    </dgm:pt>
    <dgm:pt modelId="{E925295B-7B90-4C2A-A53B-4801BFEB81AE}" type="parTrans" cxnId="{0FD3D9E0-EBA6-4D74-A456-50096D9E07A6}">
      <dgm:prSet/>
      <dgm:spPr/>
      <dgm:t>
        <a:bodyPr/>
        <a:lstStyle/>
        <a:p>
          <a:endParaRPr lang="pt-BR" sz="2400"/>
        </a:p>
      </dgm:t>
    </dgm:pt>
    <dgm:pt modelId="{8E0DA75F-9E45-498A-AC7C-2A6CAA1499F6}" type="sibTrans" cxnId="{0FD3D9E0-EBA6-4D74-A456-50096D9E07A6}">
      <dgm:prSet custT="1"/>
      <dgm:spPr/>
      <dgm:t>
        <a:bodyPr/>
        <a:lstStyle/>
        <a:p>
          <a:endParaRPr lang="pt-BR" sz="2400"/>
        </a:p>
      </dgm:t>
    </dgm:pt>
    <dgm:pt modelId="{877DBE29-5D00-4EA4-8F8A-BD43C717B23D}">
      <dgm:prSet phldrT="[Texto]" custT="1"/>
      <dgm:spPr/>
      <dgm:t>
        <a:bodyPr/>
        <a:lstStyle/>
        <a:p>
          <a:pPr rtl="0"/>
          <a:r>
            <a:rPr lang="pt-BR" sz="2400" b="0" baseline="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Quais os tipos de  f</a:t>
          </a:r>
          <a:r>
            <a:rPr lang="pt-BR" sz="2400" b="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umaça e </a:t>
          </a:r>
          <a:r>
            <a:rPr lang="pt-BR" sz="2400" b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sua i</a:t>
          </a:r>
          <a:r>
            <a: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itchFamily="34" charset="0"/>
              <a:cs typeface="Arial" pitchFamily="34" charset="0"/>
            </a:rPr>
            <a:t>nflamabilidade</a:t>
          </a:r>
          <a:r>
            <a:rPr lang="pt-BR" sz="2400" b="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?</a:t>
          </a:r>
          <a:endParaRPr lang="pt-BR" sz="2400" b="0" dirty="0">
            <a:solidFill>
              <a:schemeClr val="bg1"/>
            </a:solidFill>
          </a:endParaRPr>
        </a:p>
      </dgm:t>
    </dgm:pt>
    <dgm:pt modelId="{677E53CE-AC72-4733-A2D6-1962203B495C}" type="parTrans" cxnId="{7961A01D-8621-4869-A0AD-5E001DD643C9}">
      <dgm:prSet/>
      <dgm:spPr/>
      <dgm:t>
        <a:bodyPr/>
        <a:lstStyle/>
        <a:p>
          <a:endParaRPr lang="pt-BR" sz="2400"/>
        </a:p>
      </dgm:t>
    </dgm:pt>
    <dgm:pt modelId="{E745B328-C6C0-43DC-8DE5-664E8BFD90B4}" type="sibTrans" cxnId="{7961A01D-8621-4869-A0AD-5E001DD643C9}">
      <dgm:prSet/>
      <dgm:spPr/>
      <dgm:t>
        <a:bodyPr/>
        <a:lstStyle/>
        <a:p>
          <a:endParaRPr lang="pt-BR" sz="2400"/>
        </a:p>
      </dgm:t>
    </dgm:pt>
    <dgm:pt modelId="{A936953E-4A30-4E12-A68E-C4E001908B9D}" type="pres">
      <dgm:prSet presAssocID="{B53E6F5D-A53E-4F67-AEBD-45C867735D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C756BF0-B435-48AA-8075-0CAFFE2D8E63}" type="pres">
      <dgm:prSet presAssocID="{B53E6F5D-A53E-4F67-AEBD-45C867735D50}" presName="dummyMaxCanvas" presStyleCnt="0">
        <dgm:presLayoutVars/>
      </dgm:prSet>
      <dgm:spPr/>
    </dgm:pt>
    <dgm:pt modelId="{4A7C9C14-C1D0-4D3F-917F-8F9D59D9F523}" type="pres">
      <dgm:prSet presAssocID="{B53E6F5D-A53E-4F67-AEBD-45C867735D5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E068D4-BC08-4E2E-BAC1-AD7F2C9CE610}" type="pres">
      <dgm:prSet presAssocID="{B53E6F5D-A53E-4F67-AEBD-45C867735D5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6308FB-B1DA-44AB-BD7F-456069B7F56B}" type="pres">
      <dgm:prSet presAssocID="{B53E6F5D-A53E-4F67-AEBD-45C867735D5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C74111-45EE-437F-9CDE-70420AC5A369}" type="pres">
      <dgm:prSet presAssocID="{B53E6F5D-A53E-4F67-AEBD-45C867735D5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F4A82F-27F3-4C60-BA6C-0CA76589B0E2}" type="pres">
      <dgm:prSet presAssocID="{B53E6F5D-A53E-4F67-AEBD-45C867735D5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9EC00E-BD01-4A4D-8792-57EC379189AB}" type="pres">
      <dgm:prSet presAssocID="{B53E6F5D-A53E-4F67-AEBD-45C867735D5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C2C661-3E9B-4869-9BD3-D6473762A95F}" type="pres">
      <dgm:prSet presAssocID="{B53E6F5D-A53E-4F67-AEBD-45C867735D5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FAC609-AAFD-42F4-A597-596026A4382D}" type="pres">
      <dgm:prSet presAssocID="{B53E6F5D-A53E-4F67-AEBD-45C867735D5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4E1FEC-3AD9-4AAF-92D6-8B2ADB31A95C}" type="pres">
      <dgm:prSet presAssocID="{B53E6F5D-A53E-4F67-AEBD-45C867735D5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F4B7ED-DC33-4EAD-919A-316A1829FE88}" type="pres">
      <dgm:prSet presAssocID="{B53E6F5D-A53E-4F67-AEBD-45C867735D5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4F3BB-493D-4A4A-AA4B-0AD8AD485FC4}" type="pres">
      <dgm:prSet presAssocID="{B53E6F5D-A53E-4F67-AEBD-45C867735D5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4917A0-5843-4125-B80A-506D2BE24E43}" srcId="{B53E6F5D-A53E-4F67-AEBD-45C867735D50}" destId="{2BC9D6A4-9D87-4179-BEEA-FC7ED0CAAAEC}" srcOrd="1" destOrd="0" parTransId="{B6CBB94E-9D41-4557-8236-D7EA4B922D37}" sibTransId="{6B493AF2-B3B8-4A82-AE4D-C1A9B50DAD54}"/>
    <dgm:cxn modelId="{4A492752-32F2-4DBE-8681-880CA8260CC5}" type="presOf" srcId="{2BC9D6A4-9D87-4179-BEEA-FC7ED0CAAAEC}" destId="{404E1FEC-3AD9-4AAF-92D6-8B2ADB31A95C}" srcOrd="1" destOrd="0" presId="urn:microsoft.com/office/officeart/2005/8/layout/vProcess5"/>
    <dgm:cxn modelId="{9C985C8F-1152-4737-A95F-D4A2ABD31375}" type="presOf" srcId="{ED16A2E7-BF23-4F4E-BA88-06687007E5C7}" destId="{54F4B7ED-DC33-4EAD-919A-316A1829FE88}" srcOrd="1" destOrd="0" presId="urn:microsoft.com/office/officeart/2005/8/layout/vProcess5"/>
    <dgm:cxn modelId="{36712DCF-A587-4C84-8C70-C876AE28FD7C}" type="presOf" srcId="{B53E6F5D-A53E-4F67-AEBD-45C867735D50}" destId="{A936953E-4A30-4E12-A68E-C4E001908B9D}" srcOrd="0" destOrd="0" presId="urn:microsoft.com/office/officeart/2005/8/layout/vProcess5"/>
    <dgm:cxn modelId="{FDB03FD1-E0D5-4F80-8087-F75EAF2F4E61}" srcId="{B53E6F5D-A53E-4F67-AEBD-45C867735D50}" destId="{7D967207-0D4C-4060-88FF-194E13708723}" srcOrd="0" destOrd="0" parTransId="{BBB71F33-17DF-4E45-8CC6-BEB4A2568CE6}" sibTransId="{43C0A9DC-F618-4F44-98B6-52BC81FFC5E7}"/>
    <dgm:cxn modelId="{A3EBEC48-E483-4EC0-BFE6-B3595FF51D13}" type="presOf" srcId="{7D967207-0D4C-4060-88FF-194E13708723}" destId="{1DFAC609-AAFD-42F4-A597-596026A4382D}" srcOrd="1" destOrd="0" presId="urn:microsoft.com/office/officeart/2005/8/layout/vProcess5"/>
    <dgm:cxn modelId="{72097F17-4436-41F4-8A5C-BDC907C5CB2E}" type="presOf" srcId="{43C0A9DC-F618-4F44-98B6-52BC81FFC5E7}" destId="{63F4A82F-27F3-4C60-BA6C-0CA76589B0E2}" srcOrd="0" destOrd="0" presId="urn:microsoft.com/office/officeart/2005/8/layout/vProcess5"/>
    <dgm:cxn modelId="{08D78AE2-2079-412B-A332-E2DD7F295F06}" type="presOf" srcId="{ED16A2E7-BF23-4F4E-BA88-06687007E5C7}" destId="{FD6308FB-B1DA-44AB-BD7F-456069B7F56B}" srcOrd="0" destOrd="0" presId="urn:microsoft.com/office/officeart/2005/8/layout/vProcess5"/>
    <dgm:cxn modelId="{7961A01D-8621-4869-A0AD-5E001DD643C9}" srcId="{B53E6F5D-A53E-4F67-AEBD-45C867735D50}" destId="{877DBE29-5D00-4EA4-8F8A-BD43C717B23D}" srcOrd="3" destOrd="0" parTransId="{677E53CE-AC72-4733-A2D6-1962203B495C}" sibTransId="{E745B328-C6C0-43DC-8DE5-664E8BFD90B4}"/>
    <dgm:cxn modelId="{5210D66B-23F3-4F47-906C-F7BB0C3699F4}" type="presOf" srcId="{6B493AF2-B3B8-4A82-AE4D-C1A9B50DAD54}" destId="{819EC00E-BD01-4A4D-8792-57EC379189AB}" srcOrd="0" destOrd="0" presId="urn:microsoft.com/office/officeart/2005/8/layout/vProcess5"/>
    <dgm:cxn modelId="{6B7C3923-1079-4FA3-9C6A-7536422F33AD}" type="presOf" srcId="{877DBE29-5D00-4EA4-8F8A-BD43C717B23D}" destId="{AEC74111-45EE-437F-9CDE-70420AC5A369}" srcOrd="0" destOrd="0" presId="urn:microsoft.com/office/officeart/2005/8/layout/vProcess5"/>
    <dgm:cxn modelId="{2B0B8657-06E8-49B1-AE58-F08E91750570}" type="presOf" srcId="{7D967207-0D4C-4060-88FF-194E13708723}" destId="{4A7C9C14-C1D0-4D3F-917F-8F9D59D9F523}" srcOrd="0" destOrd="0" presId="urn:microsoft.com/office/officeart/2005/8/layout/vProcess5"/>
    <dgm:cxn modelId="{BF1979F7-35B4-442E-BA99-F9680F832205}" type="presOf" srcId="{877DBE29-5D00-4EA4-8F8A-BD43C717B23D}" destId="{EB94F3BB-493D-4A4A-AA4B-0AD8AD485FC4}" srcOrd="1" destOrd="0" presId="urn:microsoft.com/office/officeart/2005/8/layout/vProcess5"/>
    <dgm:cxn modelId="{0FD3D9E0-EBA6-4D74-A456-50096D9E07A6}" srcId="{B53E6F5D-A53E-4F67-AEBD-45C867735D50}" destId="{ED16A2E7-BF23-4F4E-BA88-06687007E5C7}" srcOrd="2" destOrd="0" parTransId="{E925295B-7B90-4C2A-A53B-4801BFEB81AE}" sibTransId="{8E0DA75F-9E45-498A-AC7C-2A6CAA1499F6}"/>
    <dgm:cxn modelId="{3FC246D2-86F8-4E34-97F0-053ED83A683D}" type="presOf" srcId="{2BC9D6A4-9D87-4179-BEEA-FC7ED0CAAAEC}" destId="{EEE068D4-BC08-4E2E-BAC1-AD7F2C9CE610}" srcOrd="0" destOrd="0" presId="urn:microsoft.com/office/officeart/2005/8/layout/vProcess5"/>
    <dgm:cxn modelId="{D5DE9B88-CC98-40C4-B290-AD8FAFD0B3F9}" type="presOf" srcId="{8E0DA75F-9E45-498A-AC7C-2A6CAA1499F6}" destId="{87C2C661-3E9B-4869-9BD3-D6473762A95F}" srcOrd="0" destOrd="0" presId="urn:microsoft.com/office/officeart/2005/8/layout/vProcess5"/>
    <dgm:cxn modelId="{54759831-ADE3-49AD-B293-44EF992B2150}" type="presParOf" srcId="{A936953E-4A30-4E12-A68E-C4E001908B9D}" destId="{4C756BF0-B435-48AA-8075-0CAFFE2D8E63}" srcOrd="0" destOrd="0" presId="urn:microsoft.com/office/officeart/2005/8/layout/vProcess5"/>
    <dgm:cxn modelId="{22E8DB52-3463-4E25-98AE-B6197992E4E9}" type="presParOf" srcId="{A936953E-4A30-4E12-A68E-C4E001908B9D}" destId="{4A7C9C14-C1D0-4D3F-917F-8F9D59D9F523}" srcOrd="1" destOrd="0" presId="urn:microsoft.com/office/officeart/2005/8/layout/vProcess5"/>
    <dgm:cxn modelId="{EF7ABB2E-B56A-4374-8AF3-9CD3BCAF1A24}" type="presParOf" srcId="{A936953E-4A30-4E12-A68E-C4E001908B9D}" destId="{EEE068D4-BC08-4E2E-BAC1-AD7F2C9CE610}" srcOrd="2" destOrd="0" presId="urn:microsoft.com/office/officeart/2005/8/layout/vProcess5"/>
    <dgm:cxn modelId="{0F2197D6-BAB5-4A11-BEEE-0CEEA908C469}" type="presParOf" srcId="{A936953E-4A30-4E12-A68E-C4E001908B9D}" destId="{FD6308FB-B1DA-44AB-BD7F-456069B7F56B}" srcOrd="3" destOrd="0" presId="urn:microsoft.com/office/officeart/2005/8/layout/vProcess5"/>
    <dgm:cxn modelId="{632A41D2-0161-43E6-851C-D3BD83CFE76C}" type="presParOf" srcId="{A936953E-4A30-4E12-A68E-C4E001908B9D}" destId="{AEC74111-45EE-437F-9CDE-70420AC5A369}" srcOrd="4" destOrd="0" presId="urn:microsoft.com/office/officeart/2005/8/layout/vProcess5"/>
    <dgm:cxn modelId="{A4E555B1-F73E-4F82-9F99-EA064AFB6CD6}" type="presParOf" srcId="{A936953E-4A30-4E12-A68E-C4E001908B9D}" destId="{63F4A82F-27F3-4C60-BA6C-0CA76589B0E2}" srcOrd="5" destOrd="0" presId="urn:microsoft.com/office/officeart/2005/8/layout/vProcess5"/>
    <dgm:cxn modelId="{BB0D7495-0063-48D0-9A30-E6026F057022}" type="presParOf" srcId="{A936953E-4A30-4E12-A68E-C4E001908B9D}" destId="{819EC00E-BD01-4A4D-8792-57EC379189AB}" srcOrd="6" destOrd="0" presId="urn:microsoft.com/office/officeart/2005/8/layout/vProcess5"/>
    <dgm:cxn modelId="{9AB56A95-1AC1-4BC7-B46F-C4E02D119895}" type="presParOf" srcId="{A936953E-4A30-4E12-A68E-C4E001908B9D}" destId="{87C2C661-3E9B-4869-9BD3-D6473762A95F}" srcOrd="7" destOrd="0" presId="urn:microsoft.com/office/officeart/2005/8/layout/vProcess5"/>
    <dgm:cxn modelId="{6D5A84A4-6DFF-49CF-B584-16D9BC4D11B1}" type="presParOf" srcId="{A936953E-4A30-4E12-A68E-C4E001908B9D}" destId="{1DFAC609-AAFD-42F4-A597-596026A4382D}" srcOrd="8" destOrd="0" presId="urn:microsoft.com/office/officeart/2005/8/layout/vProcess5"/>
    <dgm:cxn modelId="{93A08110-56DE-43B8-91F8-7DA2B6818182}" type="presParOf" srcId="{A936953E-4A30-4E12-A68E-C4E001908B9D}" destId="{404E1FEC-3AD9-4AAF-92D6-8B2ADB31A95C}" srcOrd="9" destOrd="0" presId="urn:microsoft.com/office/officeart/2005/8/layout/vProcess5"/>
    <dgm:cxn modelId="{F0E61CAA-037B-46D9-8A6B-50D3778A19E2}" type="presParOf" srcId="{A936953E-4A30-4E12-A68E-C4E001908B9D}" destId="{54F4B7ED-DC33-4EAD-919A-316A1829FE88}" srcOrd="10" destOrd="0" presId="urn:microsoft.com/office/officeart/2005/8/layout/vProcess5"/>
    <dgm:cxn modelId="{E8333EF4-233E-4EEC-B0EF-F3A383232E92}" type="presParOf" srcId="{A936953E-4A30-4E12-A68E-C4E001908B9D}" destId="{EB94F3BB-493D-4A4A-AA4B-0AD8AD485FC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C9C14-C1D0-4D3F-917F-8F9D59D9F523}">
      <dsp:nvSpPr>
        <dsp:cNvPr id="0" name=""/>
        <dsp:cNvSpPr/>
      </dsp:nvSpPr>
      <dsp:spPr>
        <a:xfrm>
          <a:off x="0" y="0"/>
          <a:ext cx="4185523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Para que serve o pavio?</a:t>
          </a:r>
        </a:p>
      </dsp:txBody>
      <dsp:txXfrm>
        <a:off x="26187" y="26187"/>
        <a:ext cx="3145190" cy="841706"/>
      </dsp:txXfrm>
    </dsp:sp>
    <dsp:sp modelId="{EEE068D4-BC08-4E2E-BAC1-AD7F2C9CE610}">
      <dsp:nvSpPr>
        <dsp:cNvPr id="0" name=""/>
        <dsp:cNvSpPr/>
      </dsp:nvSpPr>
      <dsp:spPr>
        <a:xfrm>
          <a:off x="350537" y="1056640"/>
          <a:ext cx="4185523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O que é zona de reação?</a:t>
          </a:r>
          <a:endParaRPr lang="pt-BR" sz="2400" b="0" kern="1200" dirty="0">
            <a:solidFill>
              <a:schemeClr val="bg1"/>
            </a:solidFill>
          </a:endParaRPr>
        </a:p>
      </dsp:txBody>
      <dsp:txXfrm>
        <a:off x="376724" y="1082827"/>
        <a:ext cx="3201459" cy="841706"/>
      </dsp:txXfrm>
    </dsp:sp>
    <dsp:sp modelId="{FD6308FB-B1DA-44AB-BD7F-456069B7F56B}">
      <dsp:nvSpPr>
        <dsp:cNvPr id="0" name=""/>
        <dsp:cNvSpPr/>
      </dsp:nvSpPr>
      <dsp:spPr>
        <a:xfrm>
          <a:off x="695843" y="2113280"/>
          <a:ext cx="4185523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itchFamily="34" charset="0"/>
              <a:cs typeface="Arial" pitchFamily="34" charset="0"/>
            </a:rPr>
            <a:t>Quais os tipos</a:t>
          </a:r>
          <a:r>
            <a:rPr kumimoji="0" lang="pt-BR" sz="2400" b="0" i="0" u="none" strike="noStrike" kern="1200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itchFamily="34" charset="0"/>
              <a:cs typeface="Arial" pitchFamily="34" charset="0"/>
            </a:rPr>
            <a:t> de chama?</a:t>
          </a:r>
          <a:endParaRPr lang="pt-BR" sz="2400" b="0" kern="1200" dirty="0">
            <a:solidFill>
              <a:schemeClr val="bg1"/>
            </a:solidFill>
          </a:endParaRPr>
        </a:p>
      </dsp:txBody>
      <dsp:txXfrm>
        <a:off x="722030" y="2139467"/>
        <a:ext cx="3206691" cy="841706"/>
      </dsp:txXfrm>
    </dsp:sp>
    <dsp:sp modelId="{AEC74111-45EE-437F-9CDE-70420AC5A369}">
      <dsp:nvSpPr>
        <dsp:cNvPr id="0" name=""/>
        <dsp:cNvSpPr/>
      </dsp:nvSpPr>
      <dsp:spPr>
        <a:xfrm>
          <a:off x="1046380" y="3169919"/>
          <a:ext cx="4185523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baseline="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Quais os tipos de  f</a:t>
          </a:r>
          <a:r>
            <a:rPr lang="pt-BR" sz="2400" b="0" kern="120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umaça e </a:t>
          </a:r>
          <a:r>
            <a:rPr lang="pt-BR" sz="2400" b="0" kern="120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sua i</a:t>
          </a:r>
          <a:r>
            <a:rPr kumimoji="0" lang="pt-BR" sz="2400" b="0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Calibri" pitchFamily="34" charset="0"/>
              <a:cs typeface="Arial" pitchFamily="34" charset="0"/>
            </a:rPr>
            <a:t>nflamabilidade</a:t>
          </a:r>
          <a:r>
            <a:rPr lang="pt-BR" sz="2400" b="0" kern="1200" dirty="0" smtClean="0">
              <a:solidFill>
                <a:schemeClr val="bg1"/>
              </a:solidFill>
              <a:latin typeface="+mn-lt"/>
              <a:ea typeface="Calibri" pitchFamily="34" charset="0"/>
              <a:cs typeface="Arial" pitchFamily="34" charset="0"/>
            </a:rPr>
            <a:t>?</a:t>
          </a:r>
          <a:endParaRPr lang="pt-BR" sz="2400" b="0" kern="1200" dirty="0">
            <a:solidFill>
              <a:schemeClr val="bg1"/>
            </a:solidFill>
          </a:endParaRPr>
        </a:p>
      </dsp:txBody>
      <dsp:txXfrm>
        <a:off x="1072567" y="3196106"/>
        <a:ext cx="3201459" cy="841706"/>
      </dsp:txXfrm>
    </dsp:sp>
    <dsp:sp modelId="{63F4A82F-27F3-4C60-BA6C-0CA76589B0E2}">
      <dsp:nvSpPr>
        <dsp:cNvPr id="0" name=""/>
        <dsp:cNvSpPr/>
      </dsp:nvSpPr>
      <dsp:spPr>
        <a:xfrm>
          <a:off x="3604371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3735130" y="684783"/>
        <a:ext cx="319634" cy="437317"/>
      </dsp:txXfrm>
    </dsp:sp>
    <dsp:sp modelId="{819EC00E-BD01-4A4D-8792-57EC379189AB}">
      <dsp:nvSpPr>
        <dsp:cNvPr id="0" name=""/>
        <dsp:cNvSpPr/>
      </dsp:nvSpPr>
      <dsp:spPr>
        <a:xfrm>
          <a:off x="3954908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4085667" y="1741423"/>
        <a:ext cx="319634" cy="437317"/>
      </dsp:txXfrm>
    </dsp:sp>
    <dsp:sp modelId="{87C2C661-3E9B-4869-9BD3-D6473762A95F}">
      <dsp:nvSpPr>
        <dsp:cNvPr id="0" name=""/>
        <dsp:cNvSpPr/>
      </dsp:nvSpPr>
      <dsp:spPr>
        <a:xfrm>
          <a:off x="4300214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4430973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A2185-44C3-45A6-B1FA-01051E70FA1D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D43B-13D1-465D-B0F2-93FF2C54B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4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3D43B-13D1-465D-B0F2-93FF2C54B92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93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40684E-1CE9-49D6-AC07-29C68B63DDA3}" type="datetimeFigureOut">
              <a:rPr lang="pt-BR" smtClean="0"/>
              <a:t>15/02/2015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CDB7B3-9D87-4737-9FE7-8546CDDAEA3B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6015" y="2686481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PREVENÇÃO E COMBATE A INCÊNDIO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460318" cy="203174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5229200"/>
            <a:ext cx="675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Instrutores: </a:t>
            </a:r>
            <a:r>
              <a:rPr lang="pt-BR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Kellyton</a:t>
            </a:r>
            <a:r>
              <a:rPr lang="pt-BR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e </a:t>
            </a:r>
            <a:r>
              <a:rPr lang="pt-BR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Weslei</a:t>
            </a:r>
            <a:endParaRPr lang="pt-BR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915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96819" y="548680"/>
            <a:ext cx="7632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lvl="0"/>
            <a:r>
              <a:rPr lang="pt-BR" b="1" dirty="0"/>
              <a:t> </a:t>
            </a:r>
            <a:r>
              <a:rPr lang="pt-BR" sz="2400" b="1" dirty="0">
                <a:latin typeface="+mj-lt"/>
              </a:rPr>
              <a:t>Combustíveis líquidos:</a:t>
            </a:r>
            <a:r>
              <a:rPr lang="pt-BR" sz="2400" dirty="0">
                <a:latin typeface="+mj-lt"/>
              </a:rPr>
              <a:t> Uma propriedade a ser considerada é a solubilidade do líquido, ou seja, sua capacidade de misturar-se à agua. Os líquidos derivados do petróleo ( conhecidos como hidrocarbonetos ) têm pouca solubilidade, ao passo que líquidos como álcool, acetona (conhecidos como solventes polares) têm grande solubilidade, isto é, podem ser diluídos até um ponto em que a mistura (solvente polar + água) não seja inflamável.</a:t>
            </a:r>
          </a:p>
          <a:p>
            <a:r>
              <a:rPr lang="pt-BR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67" y="3906926"/>
            <a:ext cx="3168352" cy="179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3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124745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/>
              <a:t>Combustíveis Gasosos:</a:t>
            </a:r>
            <a:r>
              <a:rPr lang="pt-BR" sz="2400" dirty="0"/>
              <a:t> Os gases não tem volume definido, tendendo, rapidamente, a ocupar todo o recipiente em que estão contidos. Se o peso do gás é menor que o do ar, o gás tende a subir e dissipar-se. Mas, se o peso do gás é maior que o do ar, o gás permanece próximo ao solo e caminha na direção do vento, obedecendo os contornos do terreno. </a:t>
            </a:r>
            <a:endParaRPr lang="pt-BR" sz="2400" dirty="0" smtClean="0"/>
          </a:p>
          <a:p>
            <a:pPr lvl="0"/>
            <a:endParaRPr lang="pt-BR" dirty="0"/>
          </a:p>
          <a:p>
            <a:pPr lvl="0"/>
            <a:endParaRPr lang="pt-BR" dirty="0" smtClean="0"/>
          </a:p>
          <a:p>
            <a:pPr lvl="0"/>
            <a:endParaRPr lang="pt-BR" dirty="0"/>
          </a:p>
          <a:p>
            <a:pPr lvl="0"/>
            <a:endParaRPr lang="pt-BR" dirty="0"/>
          </a:p>
        </p:txBody>
      </p:sp>
      <p:sp>
        <p:nvSpPr>
          <p:cNvPr id="5" name="AutoShape 2" descr="http://image.slidesharecdn.com/1-prevene7e3odeinceandio2008-140615075255-phpapp01/95/preveno-contra-incndio-14-638.jpg?cb=14028370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8373"/>
            <a:ext cx="4176464" cy="313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4541065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Qual combustível entra em ignição com maior facilidade?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3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1412776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Comburente</a:t>
            </a:r>
            <a:r>
              <a:rPr lang="pt-BR" sz="2400" b="1" dirty="0"/>
              <a:t> </a:t>
            </a:r>
            <a:endParaRPr lang="pt-BR" sz="2400" dirty="0"/>
          </a:p>
          <a:p>
            <a:r>
              <a:rPr lang="pt-BR" sz="2400" b="1" dirty="0"/>
              <a:t> </a:t>
            </a:r>
            <a:endParaRPr lang="pt-BR" sz="2400" dirty="0"/>
          </a:p>
          <a:p>
            <a:r>
              <a:rPr lang="pt-BR" sz="2400" dirty="0"/>
              <a:t>    É o elemento que possibilita vida as chamas e intensifica a combustão. O mais comum é que o oxigênio desempenhe esse papel.</a:t>
            </a:r>
          </a:p>
          <a:p>
            <a:r>
              <a:rPr lang="pt-BR" sz="2400" dirty="0"/>
              <a:t> </a:t>
            </a:r>
          </a:p>
          <a:p>
            <a:pPr lvl="0"/>
            <a:r>
              <a:rPr lang="pt-BR" sz="2400" b="1" dirty="0"/>
              <a:t>OXIGÊNIO:</a:t>
            </a:r>
            <a:r>
              <a:rPr lang="pt-BR" sz="2400" dirty="0"/>
              <a:t> O ar que respiramos, dentre outros componentes, possui 21% de oxigênio. No entanto, para o fogo ter início, basta apenas 16% de oxigênio.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28" y="5229200"/>
            <a:ext cx="2239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5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96752"/>
            <a:ext cx="83529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Fonte de Calor</a:t>
            </a:r>
            <a:endParaRPr lang="pt-BR" sz="3200" dirty="0"/>
          </a:p>
          <a:p>
            <a:r>
              <a:rPr lang="pt-BR" sz="2400" b="1" dirty="0"/>
              <a:t> </a:t>
            </a:r>
            <a:endParaRPr lang="pt-BR" sz="2400" dirty="0"/>
          </a:p>
          <a:p>
            <a:pPr algn="just"/>
            <a:r>
              <a:rPr lang="pt-BR" sz="2400" dirty="0"/>
              <a:t>     Faz com que o material combustível, seja ele qual for, libere vapores suficientes para a ignição acontecer.</a:t>
            </a:r>
          </a:p>
          <a:p>
            <a:pPr algn="just"/>
            <a:r>
              <a:rPr lang="pt-BR" sz="2400" dirty="0"/>
              <a:t> </a:t>
            </a:r>
          </a:p>
          <a:p>
            <a:pPr marL="342900" lvl="0" indent="-342900" algn="just">
              <a:buFont typeface="Wingdings" pitchFamily="2" charset="2"/>
              <a:buChar char="v"/>
            </a:pPr>
            <a:r>
              <a:rPr lang="pt-BR" sz="2400" dirty="0"/>
              <a:t>Havendo então, </a:t>
            </a:r>
            <a:r>
              <a:rPr lang="pt-BR" sz="2400" b="1" dirty="0"/>
              <a:t>reação química</a:t>
            </a:r>
            <a:r>
              <a:rPr lang="pt-BR" sz="2400" dirty="0"/>
              <a:t>, que é quando o combustível, o oxigênio e o calor atingem condições favoráveis, misturando-se em proporções ideais, acontece uma reação em cadeia e, então surge o fogo.</a:t>
            </a:r>
          </a:p>
          <a:p>
            <a:r>
              <a:rPr lang="pt-BR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3136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74640"/>
            <a:ext cx="5760639" cy="49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2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268760"/>
            <a:ext cx="80648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Calor</a:t>
            </a:r>
            <a:endParaRPr lang="pt-BR" sz="3200" dirty="0"/>
          </a:p>
          <a:p>
            <a:pPr algn="just"/>
            <a:r>
              <a:rPr lang="pt-BR" sz="2400" dirty="0"/>
              <a:t> </a:t>
            </a:r>
          </a:p>
          <a:p>
            <a:pPr algn="just"/>
            <a:r>
              <a:rPr lang="pt-BR" sz="2400" dirty="0"/>
              <a:t>     O calor, antigamente conhecido como agente ígneo, é o componente energético do tetraedro do fogo e será o elemento responsável pelo início da combustão. Calor, tecnicamente falando, é energia em trânsito. Quando um sistema troca energia térmica com outro sistema, por exemplo, dois objetos em temperaturas diferentes em contato, o calor se manifesta na transferência dessa energia.</a:t>
            </a:r>
          </a:p>
          <a:p>
            <a:pPr algn="just"/>
            <a:r>
              <a:rPr lang="pt-BR" sz="2400" dirty="0"/>
              <a:t> 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75656" y="544522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+mj-lt"/>
              </a:rPr>
              <a:t>O calor propaga-se de um local mais frio para o mais quente?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5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1247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pt-BR" sz="2400" dirty="0"/>
              <a:t>O calor é gerado pela transformação de outras formas de energia, quais sejam: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• </a:t>
            </a:r>
            <a:r>
              <a:rPr lang="pt-BR" sz="2400" b="1" dirty="0"/>
              <a:t>energia química </a:t>
            </a:r>
            <a:r>
              <a:rPr lang="pt-BR" sz="2400" dirty="0"/>
              <a:t>é a quantidade de calor gerado pelo processo de combustão;</a:t>
            </a:r>
          </a:p>
          <a:p>
            <a:r>
              <a:rPr lang="pt-BR" sz="2400" dirty="0"/>
              <a:t>• </a:t>
            </a:r>
            <a:r>
              <a:rPr lang="pt-BR" sz="2400" b="1" dirty="0"/>
              <a:t>energia elétrica  </a:t>
            </a:r>
            <a:r>
              <a:rPr lang="pt-BR" sz="2400" dirty="0"/>
              <a:t>é o calor gerado pela passagem de eletricidade através de um condutor, como um fio elétrico ou um aparelho eletrodoméstico;</a:t>
            </a:r>
          </a:p>
          <a:p>
            <a:r>
              <a:rPr lang="pt-BR" sz="2400" dirty="0"/>
              <a:t>• </a:t>
            </a:r>
            <a:r>
              <a:rPr lang="pt-BR" sz="2400" b="1" dirty="0"/>
              <a:t>energia mecânica </a:t>
            </a:r>
            <a:r>
              <a:rPr lang="pt-BR" sz="2400" dirty="0"/>
              <a:t>é o calor gerado pelo atrito de dois corpos;</a:t>
            </a:r>
          </a:p>
          <a:p>
            <a:r>
              <a:rPr lang="pt-BR" sz="2400" dirty="0"/>
              <a:t>• </a:t>
            </a:r>
            <a:r>
              <a:rPr lang="pt-BR" sz="2400" b="1" dirty="0"/>
              <a:t>energia nuclear </a:t>
            </a:r>
            <a:r>
              <a:rPr lang="pt-BR" sz="2400" dirty="0"/>
              <a:t>é o calor gerado pela fissão (quebra) do núcleo de átomo.</a:t>
            </a:r>
          </a:p>
        </p:txBody>
      </p:sp>
    </p:spTree>
    <p:extLst>
      <p:ext uri="{BB962C8B-B14F-4D97-AF65-F5344CB8AC3E}">
        <p14:creationId xmlns:p14="http://schemas.microsoft.com/office/powerpoint/2010/main" val="4036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27784" y="908720"/>
            <a:ext cx="4331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/>
              <a:t>Transmissão do Calor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539552" y="170080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/>
              <a:t>O calor pode se propagar de três diferentes maneiras: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4888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124744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Pontos de Temperatura</a:t>
            </a:r>
            <a:endParaRPr lang="pt-BR" sz="3200" dirty="0"/>
          </a:p>
          <a:p>
            <a:r>
              <a:rPr lang="pt-BR" sz="2400" dirty="0"/>
              <a:t>     </a:t>
            </a:r>
            <a:endParaRPr lang="pt-BR" sz="2400" dirty="0" smtClean="0"/>
          </a:p>
          <a:p>
            <a:pPr algn="just"/>
            <a:r>
              <a:rPr lang="pt-BR" sz="2400" dirty="0" smtClean="0"/>
              <a:t>Os </a:t>
            </a:r>
            <a:r>
              <a:rPr lang="pt-BR" sz="2400" dirty="0"/>
              <a:t>combustíveis são transformados em calor, e a partir desta transformação, é que combinam com oxigênio, resultando a combustão. Essa transformação desenvolve-se em temperaturas diferentes à medida que o material vai sendo aquecido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lvl="0" algn="just"/>
            <a:r>
              <a:rPr lang="pt-BR" sz="2400" b="1" dirty="0"/>
              <a:t>PONTO DE FULGOR:</a:t>
            </a:r>
            <a:r>
              <a:rPr lang="pt-BR" sz="2400" dirty="0"/>
              <a:t> é a temperatura mínima em que um corpo desprende gases que se queimam em contato com uma fonte externa de calor.</a:t>
            </a:r>
          </a:p>
          <a:p>
            <a:pPr algn="just"/>
            <a:r>
              <a:rPr lang="pt-BR" sz="2400" dirty="0"/>
              <a:t>Obs.: No ponto de fulgor, a chama acende e se apaga quando a fonte de calor se aproxima e se afasta, respectivamente.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2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2519" y="112474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PONTO DE IGNIÇÃO: </a:t>
            </a:r>
            <a:r>
              <a:rPr lang="pt-BR" sz="2400" dirty="0"/>
              <a:t> também chamado de </a:t>
            </a:r>
            <a:r>
              <a:rPr lang="pt-BR" sz="2400" i="1" dirty="0" err="1"/>
              <a:t>firepoint</a:t>
            </a:r>
            <a:r>
              <a:rPr lang="pt-BR" sz="2400" i="1" dirty="0"/>
              <a:t>, </a:t>
            </a:r>
            <a:r>
              <a:rPr lang="pt-BR" sz="2400" dirty="0"/>
              <a:t>é atingido quando os vapores liberados pelo material combustível entram em ignição em contato com uma fonte externa de calor, mantendo a chama mesmo com a retirada da fonte.</a:t>
            </a:r>
          </a:p>
          <a:p>
            <a:pPr lvl="0" algn="just"/>
            <a:endParaRPr lang="pt-BR" sz="2400" b="1" dirty="0" smtClean="0"/>
          </a:p>
          <a:p>
            <a:pPr lvl="0" algn="just"/>
            <a:r>
              <a:rPr lang="pt-BR" sz="2400" b="1" dirty="0" smtClean="0"/>
              <a:t>PONTO </a:t>
            </a:r>
            <a:r>
              <a:rPr lang="pt-BR" sz="2400" b="1" dirty="0"/>
              <a:t>DE AUTO-IGNIÇÃO:</a:t>
            </a:r>
            <a:r>
              <a:rPr lang="pt-BR" sz="2400" dirty="0"/>
              <a:t> é a temperatura na qual os gases desprendidos por um corpo entram em combustão sem auxílio de fonte externa de calor.</a:t>
            </a:r>
          </a:p>
          <a:p>
            <a:pPr algn="just"/>
            <a:r>
              <a:rPr lang="pt-BR" sz="2400" dirty="0"/>
              <a:t> </a:t>
            </a:r>
          </a:p>
          <a:p>
            <a:pPr lvl="0" algn="just"/>
            <a:r>
              <a:rPr lang="pt-BR" sz="2400" b="1" dirty="0"/>
              <a:t>PIRÓLISE OU TERMÓLISE</a:t>
            </a:r>
            <a:r>
              <a:rPr lang="pt-BR" sz="2400" dirty="0"/>
              <a:t>: é o processo de quebra das moléculas que compõem uma substância em outras moléculas ou átomos, em consequência da ação do calor (</a:t>
            </a:r>
            <a:r>
              <a:rPr lang="pt-BR" sz="2400" b="1" dirty="0"/>
              <a:t>energia de ativação</a:t>
            </a:r>
            <a:r>
              <a:rPr lang="pt-BR" sz="2400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2507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544616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  <a:defRPr/>
            </a:pPr>
            <a:r>
              <a:rPr lang="pt-BR" b="1" dirty="0"/>
              <a:t>Ao final </a:t>
            </a:r>
            <a:r>
              <a:rPr lang="pt-BR" b="1" dirty="0" smtClean="0"/>
              <a:t>do módulo </a:t>
            </a:r>
            <a:r>
              <a:rPr lang="pt-BR" b="1" dirty="0"/>
              <a:t>o aluno será capaz de: </a:t>
            </a:r>
            <a:endParaRPr lang="pt-BR" b="1" dirty="0" smtClean="0"/>
          </a:p>
          <a:p>
            <a:pPr algn="ctr">
              <a:buFont typeface="Arial" charset="0"/>
              <a:buNone/>
              <a:defRPr/>
            </a:pPr>
            <a:endParaRPr lang="pt-BR" b="1" dirty="0"/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pt-BR" dirty="0"/>
              <a:t>Descrever o mecanismo da combustão;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pt-BR" dirty="0"/>
              <a:t>Diferenciar os tipos de chama;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pt-BR" dirty="0"/>
              <a:t>Descrever as formas de transferência de calor;</a:t>
            </a: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pt-BR" dirty="0"/>
              <a:t>Identificar as características de cada fase do incêndio;</a:t>
            </a:r>
          </a:p>
          <a:p>
            <a:pPr marL="514350" indent="-514350" algn="just">
              <a:buFont typeface="+mj-lt"/>
              <a:buAutoNum type="arabicPeriod" startAt="5"/>
              <a:defRPr/>
            </a:pPr>
            <a:r>
              <a:rPr lang="pt-BR" dirty="0"/>
              <a:t>Distinguir as características da fumaça e seus riscos no incêndio</a:t>
            </a:r>
            <a:r>
              <a:rPr lang="pt-BR" dirty="0" smtClean="0"/>
              <a:t>;</a:t>
            </a:r>
            <a:r>
              <a:rPr lang="pt-BR" dirty="0"/>
              <a:t> Compreender e explicar a generalização do incêndio (</a:t>
            </a:r>
            <a:r>
              <a:rPr lang="pt-BR" dirty="0" err="1"/>
              <a:t>flashover</a:t>
            </a:r>
            <a:r>
              <a:rPr lang="pt-BR" dirty="0"/>
              <a:t>);</a:t>
            </a:r>
          </a:p>
          <a:p>
            <a:pPr marL="514350" indent="-514350" algn="just">
              <a:buFont typeface="+mj-lt"/>
              <a:buAutoNum type="arabicPeriod" startAt="5"/>
              <a:defRPr/>
            </a:pPr>
            <a:r>
              <a:rPr lang="pt-BR" dirty="0"/>
              <a:t>Compreender e explicar a explosão da fumaça (</a:t>
            </a:r>
            <a:r>
              <a:rPr lang="pt-BR" dirty="0" err="1"/>
              <a:t>backdraft</a:t>
            </a:r>
            <a:r>
              <a:rPr lang="pt-BR" dirty="0"/>
              <a:t>); </a:t>
            </a:r>
          </a:p>
          <a:p>
            <a:pPr marL="514350" indent="-514350" algn="just">
              <a:buFont typeface="+mj-lt"/>
              <a:buAutoNum type="arabicPeriod" startAt="5"/>
              <a:defRPr/>
            </a:pPr>
            <a:r>
              <a:rPr lang="pt-BR" dirty="0"/>
              <a:t>Compreender e explicar Ignição da fumaça</a:t>
            </a:r>
            <a:r>
              <a:rPr lang="pt-BR" dirty="0" smtClean="0"/>
              <a:t>;</a:t>
            </a:r>
          </a:p>
          <a:p>
            <a:pPr marL="514350" indent="-514350" algn="just">
              <a:buFont typeface="+mj-lt"/>
              <a:buAutoNum type="arabicPeriod" startAt="5"/>
              <a:defRPr/>
            </a:pPr>
            <a:r>
              <a:rPr lang="pt-BR" dirty="0"/>
              <a:t>Conhecer as técnicas de combate a incêndio </a:t>
            </a:r>
            <a:r>
              <a:rPr lang="pt-BR" dirty="0" smtClean="0"/>
              <a:t>ofensivo.</a:t>
            </a:r>
            <a:endParaRPr lang="pt-BR" dirty="0"/>
          </a:p>
          <a:p>
            <a:pPr marL="514350" indent="-514350" algn="just">
              <a:buFont typeface="+mj-lt"/>
              <a:buAutoNum type="arabicPeriod" startAt="5"/>
              <a:defRPr/>
            </a:pPr>
            <a:endParaRPr lang="pt-BR" dirty="0"/>
          </a:p>
          <a:p>
            <a:pPr marL="514350" indent="-514350" algn="just">
              <a:buFont typeface="Arial" charset="0"/>
              <a:buAutoNum type="arabicPeriod"/>
              <a:defRPr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95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Brigada\Fotos para Manual\Diversos\cadeir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3249"/>
            <a:ext cx="2736304" cy="21379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5" descr="E:\Brigada\Fotos para Manual\Diversos\f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48" y="3959554"/>
            <a:ext cx="1194799" cy="1323336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6" name="Grupo 5"/>
          <p:cNvGrpSpPr/>
          <p:nvPr/>
        </p:nvGrpSpPr>
        <p:grpSpPr bwMode="auto">
          <a:xfrm>
            <a:off x="6577573" y="1414821"/>
            <a:ext cx="2563201" cy="2186138"/>
            <a:chOff x="6264276" y="71437"/>
            <a:chExt cx="4079776" cy="3131840"/>
          </a:xfrm>
        </p:grpSpPr>
        <p:pic>
          <p:nvPicPr>
            <p:cNvPr id="16" name="Picture 4" descr="E:\Brigada\Fotos para Manual\Diversos\cadeir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4276" y="143445"/>
              <a:ext cx="4079776" cy="305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 descr="E:\Brigada\Fotos para Manual\Diversos\f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420" y="71437"/>
              <a:ext cx="1095419" cy="155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E:\Brigada\Fotos para Manual\Diversos\f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452" y="647501"/>
              <a:ext cx="1095419" cy="1556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o 6"/>
          <p:cNvGrpSpPr/>
          <p:nvPr/>
        </p:nvGrpSpPr>
        <p:grpSpPr bwMode="auto">
          <a:xfrm>
            <a:off x="3875862" y="1599756"/>
            <a:ext cx="2496338" cy="2783377"/>
            <a:chOff x="3527426" y="287337"/>
            <a:chExt cx="3600400" cy="3987045"/>
          </a:xfrm>
        </p:grpSpPr>
        <p:grpSp>
          <p:nvGrpSpPr>
            <p:cNvPr id="8" name="Grupo 7"/>
            <p:cNvGrpSpPr>
              <a:grpSpLocks/>
            </p:cNvGrpSpPr>
            <p:nvPr/>
          </p:nvGrpSpPr>
          <p:grpSpPr bwMode="auto">
            <a:xfrm>
              <a:off x="3527426" y="287337"/>
              <a:ext cx="3600400" cy="3635896"/>
              <a:chOff x="3527426" y="287337"/>
              <a:chExt cx="4079776" cy="3851920"/>
            </a:xfrm>
          </p:grpSpPr>
          <p:pic>
            <p:nvPicPr>
              <p:cNvPr id="10" name="Picture 4" descr="E:\Brigada\Fotos para Manual\Diversos\cadeira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7426" y="1079425"/>
                <a:ext cx="4079776" cy="3059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Forma livre 10"/>
              <p:cNvSpPr/>
              <p:nvPr/>
            </p:nvSpPr>
            <p:spPr>
              <a:xfrm>
                <a:off x="5112206" y="287337"/>
                <a:ext cx="332787" cy="1516714"/>
              </a:xfrm>
              <a:custGeom>
                <a:avLst/>
                <a:gdLst>
                  <a:gd name="connsiteX0" fmla="*/ 142068 w 656095"/>
                  <a:gd name="connsiteY0" fmla="*/ 7749 h 1955369"/>
                  <a:gd name="connsiteX1" fmla="*/ 142068 w 656095"/>
                  <a:gd name="connsiteY1" fmla="*/ 798162 h 1955369"/>
                  <a:gd name="connsiteX2" fmla="*/ 421037 w 656095"/>
                  <a:gd name="connsiteY2" fmla="*/ 1309606 h 1955369"/>
                  <a:gd name="connsiteX3" fmla="*/ 33580 w 656095"/>
                  <a:gd name="connsiteY3" fmla="*/ 1945037 h 1955369"/>
                  <a:gd name="connsiteX4" fmla="*/ 622515 w 656095"/>
                  <a:gd name="connsiteY4" fmla="*/ 1371600 h 1955369"/>
                  <a:gd name="connsiteX5" fmla="*/ 235058 w 656095"/>
                  <a:gd name="connsiteY5" fmla="*/ 751667 h 1955369"/>
                  <a:gd name="connsiteX6" fmla="*/ 142068 w 656095"/>
                  <a:gd name="connsiteY6" fmla="*/ 7749 h 195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095" h="1955369">
                    <a:moveTo>
                      <a:pt x="142068" y="7749"/>
                    </a:moveTo>
                    <a:cubicBezTo>
                      <a:pt x="126570" y="15498"/>
                      <a:pt x="95573" y="581186"/>
                      <a:pt x="142068" y="798162"/>
                    </a:cubicBezTo>
                    <a:cubicBezTo>
                      <a:pt x="188563" y="1015138"/>
                      <a:pt x="439118" y="1118460"/>
                      <a:pt x="421037" y="1309606"/>
                    </a:cubicBezTo>
                    <a:cubicBezTo>
                      <a:pt x="402956" y="1500752"/>
                      <a:pt x="0" y="1934705"/>
                      <a:pt x="33580" y="1945037"/>
                    </a:cubicBezTo>
                    <a:cubicBezTo>
                      <a:pt x="67160" y="1955369"/>
                      <a:pt x="588935" y="1570495"/>
                      <a:pt x="622515" y="1371600"/>
                    </a:cubicBezTo>
                    <a:cubicBezTo>
                      <a:pt x="656095" y="1172705"/>
                      <a:pt x="312549" y="973809"/>
                      <a:pt x="235058" y="751667"/>
                    </a:cubicBezTo>
                    <a:cubicBezTo>
                      <a:pt x="157567" y="529525"/>
                      <a:pt x="157566" y="0"/>
                      <a:pt x="142068" y="7749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2" name="Forma livre 11"/>
              <p:cNvSpPr/>
              <p:nvPr/>
            </p:nvSpPr>
            <p:spPr>
              <a:xfrm>
                <a:off x="5400021" y="431946"/>
                <a:ext cx="332787" cy="1515033"/>
              </a:xfrm>
              <a:custGeom>
                <a:avLst/>
                <a:gdLst>
                  <a:gd name="connsiteX0" fmla="*/ 142068 w 656095"/>
                  <a:gd name="connsiteY0" fmla="*/ 7749 h 1955369"/>
                  <a:gd name="connsiteX1" fmla="*/ 142068 w 656095"/>
                  <a:gd name="connsiteY1" fmla="*/ 798162 h 1955369"/>
                  <a:gd name="connsiteX2" fmla="*/ 421037 w 656095"/>
                  <a:gd name="connsiteY2" fmla="*/ 1309606 h 1955369"/>
                  <a:gd name="connsiteX3" fmla="*/ 33580 w 656095"/>
                  <a:gd name="connsiteY3" fmla="*/ 1945037 h 1955369"/>
                  <a:gd name="connsiteX4" fmla="*/ 622515 w 656095"/>
                  <a:gd name="connsiteY4" fmla="*/ 1371600 h 1955369"/>
                  <a:gd name="connsiteX5" fmla="*/ 235058 w 656095"/>
                  <a:gd name="connsiteY5" fmla="*/ 751667 h 1955369"/>
                  <a:gd name="connsiteX6" fmla="*/ 142068 w 656095"/>
                  <a:gd name="connsiteY6" fmla="*/ 7749 h 195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095" h="1955369">
                    <a:moveTo>
                      <a:pt x="142068" y="7749"/>
                    </a:moveTo>
                    <a:cubicBezTo>
                      <a:pt x="126570" y="15498"/>
                      <a:pt x="95573" y="581186"/>
                      <a:pt x="142068" y="798162"/>
                    </a:cubicBezTo>
                    <a:cubicBezTo>
                      <a:pt x="188563" y="1015138"/>
                      <a:pt x="439118" y="1118460"/>
                      <a:pt x="421037" y="1309606"/>
                    </a:cubicBezTo>
                    <a:cubicBezTo>
                      <a:pt x="402956" y="1500752"/>
                      <a:pt x="0" y="1934705"/>
                      <a:pt x="33580" y="1945037"/>
                    </a:cubicBezTo>
                    <a:cubicBezTo>
                      <a:pt x="67160" y="1955369"/>
                      <a:pt x="588935" y="1570495"/>
                      <a:pt x="622515" y="1371600"/>
                    </a:cubicBezTo>
                    <a:cubicBezTo>
                      <a:pt x="656095" y="1172705"/>
                      <a:pt x="312549" y="973809"/>
                      <a:pt x="235058" y="751667"/>
                    </a:cubicBezTo>
                    <a:cubicBezTo>
                      <a:pt x="157567" y="529525"/>
                      <a:pt x="157566" y="0"/>
                      <a:pt x="142068" y="7749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3" name="Forma livre 12"/>
              <p:cNvSpPr/>
              <p:nvPr/>
            </p:nvSpPr>
            <p:spPr>
              <a:xfrm>
                <a:off x="5759790" y="287337"/>
                <a:ext cx="332787" cy="1516714"/>
              </a:xfrm>
              <a:custGeom>
                <a:avLst/>
                <a:gdLst>
                  <a:gd name="connsiteX0" fmla="*/ 142068 w 656095"/>
                  <a:gd name="connsiteY0" fmla="*/ 7749 h 1955369"/>
                  <a:gd name="connsiteX1" fmla="*/ 142068 w 656095"/>
                  <a:gd name="connsiteY1" fmla="*/ 798162 h 1955369"/>
                  <a:gd name="connsiteX2" fmla="*/ 421037 w 656095"/>
                  <a:gd name="connsiteY2" fmla="*/ 1309606 h 1955369"/>
                  <a:gd name="connsiteX3" fmla="*/ 33580 w 656095"/>
                  <a:gd name="connsiteY3" fmla="*/ 1945037 h 1955369"/>
                  <a:gd name="connsiteX4" fmla="*/ 622515 w 656095"/>
                  <a:gd name="connsiteY4" fmla="*/ 1371600 h 1955369"/>
                  <a:gd name="connsiteX5" fmla="*/ 235058 w 656095"/>
                  <a:gd name="connsiteY5" fmla="*/ 751667 h 1955369"/>
                  <a:gd name="connsiteX6" fmla="*/ 142068 w 656095"/>
                  <a:gd name="connsiteY6" fmla="*/ 7749 h 195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095" h="1955369">
                    <a:moveTo>
                      <a:pt x="142068" y="7749"/>
                    </a:moveTo>
                    <a:cubicBezTo>
                      <a:pt x="126570" y="15498"/>
                      <a:pt x="95573" y="581186"/>
                      <a:pt x="142068" y="798162"/>
                    </a:cubicBezTo>
                    <a:cubicBezTo>
                      <a:pt x="188563" y="1015138"/>
                      <a:pt x="439118" y="1118460"/>
                      <a:pt x="421037" y="1309606"/>
                    </a:cubicBezTo>
                    <a:cubicBezTo>
                      <a:pt x="402956" y="1500752"/>
                      <a:pt x="0" y="1934705"/>
                      <a:pt x="33580" y="1945037"/>
                    </a:cubicBezTo>
                    <a:cubicBezTo>
                      <a:pt x="67160" y="1955369"/>
                      <a:pt x="588935" y="1570495"/>
                      <a:pt x="622515" y="1371600"/>
                    </a:cubicBezTo>
                    <a:cubicBezTo>
                      <a:pt x="656095" y="1172705"/>
                      <a:pt x="312549" y="973809"/>
                      <a:pt x="235058" y="751667"/>
                    </a:cubicBezTo>
                    <a:cubicBezTo>
                      <a:pt x="157567" y="529525"/>
                      <a:pt x="157566" y="0"/>
                      <a:pt x="142068" y="7749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" name="Forma livre 13"/>
              <p:cNvSpPr/>
              <p:nvPr/>
            </p:nvSpPr>
            <p:spPr>
              <a:xfrm>
                <a:off x="5543928" y="1223934"/>
                <a:ext cx="332787" cy="1516714"/>
              </a:xfrm>
              <a:custGeom>
                <a:avLst/>
                <a:gdLst>
                  <a:gd name="connsiteX0" fmla="*/ 142068 w 656095"/>
                  <a:gd name="connsiteY0" fmla="*/ 7749 h 1955369"/>
                  <a:gd name="connsiteX1" fmla="*/ 142068 w 656095"/>
                  <a:gd name="connsiteY1" fmla="*/ 798162 h 1955369"/>
                  <a:gd name="connsiteX2" fmla="*/ 421037 w 656095"/>
                  <a:gd name="connsiteY2" fmla="*/ 1309606 h 1955369"/>
                  <a:gd name="connsiteX3" fmla="*/ 33580 w 656095"/>
                  <a:gd name="connsiteY3" fmla="*/ 1945037 h 1955369"/>
                  <a:gd name="connsiteX4" fmla="*/ 622515 w 656095"/>
                  <a:gd name="connsiteY4" fmla="*/ 1371600 h 1955369"/>
                  <a:gd name="connsiteX5" fmla="*/ 235058 w 656095"/>
                  <a:gd name="connsiteY5" fmla="*/ 751667 h 1955369"/>
                  <a:gd name="connsiteX6" fmla="*/ 142068 w 656095"/>
                  <a:gd name="connsiteY6" fmla="*/ 7749 h 195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095" h="1955369">
                    <a:moveTo>
                      <a:pt x="142068" y="7749"/>
                    </a:moveTo>
                    <a:cubicBezTo>
                      <a:pt x="126570" y="15498"/>
                      <a:pt x="95573" y="581186"/>
                      <a:pt x="142068" y="798162"/>
                    </a:cubicBezTo>
                    <a:cubicBezTo>
                      <a:pt x="188563" y="1015138"/>
                      <a:pt x="439118" y="1118460"/>
                      <a:pt x="421037" y="1309606"/>
                    </a:cubicBezTo>
                    <a:cubicBezTo>
                      <a:pt x="402956" y="1500752"/>
                      <a:pt x="0" y="1934705"/>
                      <a:pt x="33580" y="1945037"/>
                    </a:cubicBezTo>
                    <a:cubicBezTo>
                      <a:pt x="67160" y="1955369"/>
                      <a:pt x="588935" y="1570495"/>
                      <a:pt x="622515" y="1371600"/>
                    </a:cubicBezTo>
                    <a:cubicBezTo>
                      <a:pt x="656095" y="1172705"/>
                      <a:pt x="312549" y="973809"/>
                      <a:pt x="235058" y="751667"/>
                    </a:cubicBezTo>
                    <a:cubicBezTo>
                      <a:pt x="157567" y="529525"/>
                      <a:pt x="157566" y="0"/>
                      <a:pt x="142068" y="7749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5" name="Forma livre 14"/>
              <p:cNvSpPr/>
              <p:nvPr/>
            </p:nvSpPr>
            <p:spPr>
              <a:xfrm>
                <a:off x="5903697" y="1296238"/>
                <a:ext cx="332787" cy="1515033"/>
              </a:xfrm>
              <a:custGeom>
                <a:avLst/>
                <a:gdLst>
                  <a:gd name="connsiteX0" fmla="*/ 142068 w 656095"/>
                  <a:gd name="connsiteY0" fmla="*/ 7749 h 1955369"/>
                  <a:gd name="connsiteX1" fmla="*/ 142068 w 656095"/>
                  <a:gd name="connsiteY1" fmla="*/ 798162 h 1955369"/>
                  <a:gd name="connsiteX2" fmla="*/ 421037 w 656095"/>
                  <a:gd name="connsiteY2" fmla="*/ 1309606 h 1955369"/>
                  <a:gd name="connsiteX3" fmla="*/ 33580 w 656095"/>
                  <a:gd name="connsiteY3" fmla="*/ 1945037 h 1955369"/>
                  <a:gd name="connsiteX4" fmla="*/ 622515 w 656095"/>
                  <a:gd name="connsiteY4" fmla="*/ 1371600 h 1955369"/>
                  <a:gd name="connsiteX5" fmla="*/ 235058 w 656095"/>
                  <a:gd name="connsiteY5" fmla="*/ 751667 h 1955369"/>
                  <a:gd name="connsiteX6" fmla="*/ 142068 w 656095"/>
                  <a:gd name="connsiteY6" fmla="*/ 7749 h 1955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6095" h="1955369">
                    <a:moveTo>
                      <a:pt x="142068" y="7749"/>
                    </a:moveTo>
                    <a:cubicBezTo>
                      <a:pt x="126570" y="15498"/>
                      <a:pt x="95573" y="581186"/>
                      <a:pt x="142068" y="798162"/>
                    </a:cubicBezTo>
                    <a:cubicBezTo>
                      <a:pt x="188563" y="1015138"/>
                      <a:pt x="439118" y="1118460"/>
                      <a:pt x="421037" y="1309606"/>
                    </a:cubicBezTo>
                    <a:cubicBezTo>
                      <a:pt x="402956" y="1500752"/>
                      <a:pt x="0" y="1934705"/>
                      <a:pt x="33580" y="1945037"/>
                    </a:cubicBezTo>
                    <a:cubicBezTo>
                      <a:pt x="67160" y="1955369"/>
                      <a:pt x="588935" y="1570495"/>
                      <a:pt x="622515" y="1371600"/>
                    </a:cubicBezTo>
                    <a:cubicBezTo>
                      <a:pt x="656095" y="1172705"/>
                      <a:pt x="312549" y="973809"/>
                      <a:pt x="235058" y="751667"/>
                    </a:cubicBezTo>
                    <a:cubicBezTo>
                      <a:pt x="157567" y="529525"/>
                      <a:pt x="157566" y="0"/>
                      <a:pt x="142068" y="7749"/>
                    </a:cubicBezTo>
                    <a:close/>
                  </a:path>
                </a:pathLst>
              </a:cu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sz="1100">
                    <a:effectLst/>
                    <a:ea typeface="Times New Roman"/>
                    <a:cs typeface="Times New Roman"/>
                  </a:rPr>
                  <a:t> </a:t>
                </a:r>
                <a:endParaRPr lang="pt-BR" sz="1100">
                  <a:effectLst/>
                  <a:ea typeface="Calibri"/>
                  <a:cs typeface="Times New Roman"/>
                </a:endParaRPr>
              </a:p>
            </p:txBody>
          </p:sp>
        </p:grpSp>
        <p:pic>
          <p:nvPicPr>
            <p:cNvPr id="9" name="Picture 5" descr="E:\Brigada\Fotos para Manual\Diversos\f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602" y="3455689"/>
              <a:ext cx="576064" cy="81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aixaDeTexto 19"/>
          <p:cNvSpPr txBox="1"/>
          <p:nvPr/>
        </p:nvSpPr>
        <p:spPr>
          <a:xfrm>
            <a:off x="2267744" y="980728"/>
            <a:ext cx="5468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Entendendo a Pirólise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6026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908720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+mj-lt"/>
              </a:rPr>
              <a:t>DINÂMICA DO INCÊNDIO</a:t>
            </a:r>
            <a:endParaRPr lang="pt-BR" sz="32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136339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pt-BR" sz="2400" dirty="0" smtClean="0"/>
              <a:t>     </a:t>
            </a:r>
            <a:r>
              <a:rPr lang="pt-BR" sz="2400" b="1" dirty="0" smtClean="0">
                <a:latin typeface="+mj-lt"/>
              </a:rPr>
              <a:t>Comportamento </a:t>
            </a:r>
            <a:r>
              <a:rPr lang="pt-BR" sz="2400" b="1" dirty="0">
                <a:latin typeface="+mj-lt"/>
              </a:rPr>
              <a:t>do incêndio quanto à sua propagação em um ambiente, confinado ou não, dentro das suas </a:t>
            </a:r>
            <a:r>
              <a:rPr lang="pt-BR" sz="2400" b="1" dirty="0" smtClean="0">
                <a:latin typeface="+mj-lt"/>
              </a:rPr>
              <a:t>fases: </a:t>
            </a:r>
            <a:r>
              <a:rPr lang="pt-BR" sz="2400" b="1" dirty="0" smtClean="0">
                <a:solidFill>
                  <a:schemeClr val="bg1"/>
                </a:solidFill>
                <a:latin typeface="+mj-lt"/>
              </a:rPr>
              <a:t>inicial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, crescente, totalmente </a:t>
            </a:r>
            <a:r>
              <a:rPr lang="pt-BR" sz="2400" b="1" dirty="0" smtClean="0">
                <a:solidFill>
                  <a:schemeClr val="bg1"/>
                </a:solidFill>
                <a:latin typeface="+mj-lt"/>
              </a:rPr>
              <a:t>desenvolvida e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final.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9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19872" y="1053152"/>
            <a:ext cx="2323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+mj-lt"/>
              </a:rPr>
              <a:t>FASE INICIAL</a:t>
            </a:r>
            <a:endParaRPr lang="pt-BR" sz="3200" dirty="0">
              <a:latin typeface="+mj-lt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154" y="1916113"/>
            <a:ext cx="8511318" cy="4393207"/>
          </a:xfrm>
        </p:spPr>
      </p:pic>
    </p:spTree>
    <p:extLst>
      <p:ext uri="{BB962C8B-B14F-4D97-AF65-F5344CB8AC3E}">
        <p14:creationId xmlns:p14="http://schemas.microsoft.com/office/powerpoint/2010/main" val="16610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628800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+mj-lt"/>
              </a:rPr>
              <a:t>Chamas restritas ao foco inicial</a:t>
            </a:r>
            <a:r>
              <a:rPr lang="pt-BR" sz="2800" dirty="0" smtClean="0">
                <a:latin typeface="+mj-lt"/>
              </a:rPr>
              <a:t>;</a:t>
            </a:r>
          </a:p>
          <a:p>
            <a:pPr>
              <a:buFont typeface="Arial" charset="0"/>
              <a:buChar char="•"/>
              <a:defRPr/>
            </a:pPr>
            <a:endParaRPr lang="pt-BR" sz="28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 smtClean="0">
                <a:latin typeface="+mj-lt"/>
              </a:rPr>
              <a:t>Combustível </a:t>
            </a:r>
            <a:r>
              <a:rPr lang="pt-BR" sz="2800" dirty="0">
                <a:latin typeface="+mj-lt"/>
              </a:rPr>
              <a:t>“ilimitado</a:t>
            </a:r>
            <a:r>
              <a:rPr lang="pt-BR" sz="2800" dirty="0" smtClean="0">
                <a:latin typeface="+mj-lt"/>
              </a:rPr>
              <a:t>”;</a:t>
            </a:r>
          </a:p>
          <a:p>
            <a:pPr>
              <a:defRPr/>
            </a:pPr>
            <a:endParaRPr lang="pt-BR" sz="28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+mj-lt"/>
              </a:rPr>
              <a:t>Oxigênio em abundância</a:t>
            </a:r>
            <a:r>
              <a:rPr lang="pt-BR" sz="2800" dirty="0" smtClean="0">
                <a:latin typeface="+mj-lt"/>
              </a:rPr>
              <a:t>;</a:t>
            </a:r>
          </a:p>
          <a:p>
            <a:pPr>
              <a:defRPr/>
            </a:pPr>
            <a:endParaRPr lang="pt-BR" sz="28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+mj-lt"/>
              </a:rPr>
              <a:t>Não há acúmulo de fumaça</a:t>
            </a:r>
            <a:r>
              <a:rPr lang="pt-BR" sz="2800" dirty="0" smtClean="0">
                <a:latin typeface="+mj-lt"/>
              </a:rPr>
              <a:t>;</a:t>
            </a:r>
          </a:p>
          <a:p>
            <a:pPr>
              <a:defRPr/>
            </a:pPr>
            <a:endParaRPr lang="pt-BR" sz="28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+mj-lt"/>
              </a:rPr>
              <a:t>Temperatura ambiente</a:t>
            </a:r>
            <a:r>
              <a:rPr lang="pt-BR" sz="2800" dirty="0" smtClean="0">
                <a:latin typeface="+mj-lt"/>
              </a:rPr>
              <a:t>;</a:t>
            </a:r>
          </a:p>
          <a:p>
            <a:pPr>
              <a:defRPr/>
            </a:pPr>
            <a:endParaRPr lang="pt-BR" sz="28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800" dirty="0">
                <a:latin typeface="+mj-lt"/>
              </a:rPr>
              <a:t>Emprego de Aparelhos </a:t>
            </a:r>
            <a:r>
              <a:rPr lang="pt-BR" sz="2800" dirty="0" smtClean="0">
                <a:latin typeface="+mj-lt"/>
              </a:rPr>
              <a:t>Extintores( Princípio de Incêndio).</a:t>
            </a:r>
            <a:endParaRPr lang="pt-BR" sz="28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8967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Fase inicial</a:t>
            </a: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5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4" y="1556025"/>
            <a:ext cx="5575509" cy="324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98128" y="691788"/>
            <a:ext cx="3018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latin typeface="+mj-lt"/>
              </a:rPr>
              <a:t>FASE CRESCENTE</a:t>
            </a:r>
            <a:endParaRPr lang="pt-BR" sz="32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12128" y="5301208"/>
            <a:ext cx="812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pt-BR" sz="2400" dirty="0">
                <a:latin typeface="+mj-lt"/>
              </a:rPr>
              <a:t>Final dessa fase ocorre o </a:t>
            </a:r>
            <a:r>
              <a:rPr lang="pt-BR" sz="2400" dirty="0" err="1">
                <a:latin typeface="+mj-lt"/>
              </a:rPr>
              <a:t>flashover</a:t>
            </a:r>
            <a:r>
              <a:rPr lang="pt-BR" sz="2400" dirty="0">
                <a:latin typeface="+mj-lt"/>
              </a:rPr>
              <a:t>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sz="2400" dirty="0">
                <a:latin typeface="+mj-lt"/>
              </a:rPr>
              <a:t>Calor se espalha para cima e para fora do combustível  inicial por condução e convecção.</a:t>
            </a:r>
          </a:p>
        </p:txBody>
      </p:sp>
    </p:spTree>
    <p:extLst>
      <p:ext uri="{BB962C8B-B14F-4D97-AF65-F5344CB8AC3E}">
        <p14:creationId xmlns:p14="http://schemas.microsoft.com/office/powerpoint/2010/main" val="31938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6408737" cy="8636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FASE CRESCENTE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0413" y="1697038"/>
            <a:ext cx="7772400" cy="45402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Char char="•"/>
              <a:defRPr/>
            </a:pPr>
            <a:endParaRPr lang="pt-BR" dirty="0" smtClean="0">
              <a:latin typeface="+mj-lt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Chamas se propagam para materiais próximos;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Combustível ainda em abundância;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Diminuição da quantidade de oxigênio;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Aumento exponencial da temperatura (de 50°C para 800°C);</a:t>
            </a:r>
          </a:p>
        </p:txBody>
      </p:sp>
    </p:spTree>
    <p:extLst>
      <p:ext uri="{BB962C8B-B14F-4D97-AF65-F5344CB8AC3E}">
        <p14:creationId xmlns:p14="http://schemas.microsoft.com/office/powerpoint/2010/main" val="186988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984504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FASE TOTALMENTE DESENVOLVIDA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762125"/>
            <a:ext cx="8377298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endParaRPr lang="pt-BR" dirty="0" smtClean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Generalização do incêndio*;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Combustível limitado;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Oxigênio restrito e diminuindo;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Grandes diferenças de temperatura**;</a:t>
            </a:r>
          </a:p>
          <a:p>
            <a:pPr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Calor irradiado do teto em direção ao piso; </a:t>
            </a:r>
          </a:p>
          <a:p>
            <a:pPr>
              <a:buFont typeface="Arial" charset="0"/>
              <a:buChar char="•"/>
              <a:defRPr/>
            </a:pPr>
            <a:endParaRPr lang="pt-B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77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7512" cy="11430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FASE FINAL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31975"/>
            <a:ext cx="684076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480175" cy="936625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FASE FINAL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4213" y="1557338"/>
            <a:ext cx="8064500" cy="5472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charset="0"/>
              <a:buChar char="•"/>
              <a:defRPr/>
            </a:pPr>
            <a:endParaRPr lang="pt-BR" dirty="0" smtClean="0">
              <a:latin typeface="+mj-lt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Diminuição ou extinção das chamas;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Combustível não disponível;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Baixa concentração de oxigênio;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Temperatura muito alta, diminuindo lentamente;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>
                <a:latin typeface="+mj-lt"/>
              </a:rPr>
              <a:t>Presença de muita fumaça e incandescência;</a:t>
            </a:r>
          </a:p>
          <a:p>
            <a:pPr algn="just">
              <a:buFont typeface="Arial" charset="0"/>
              <a:buChar char="•"/>
              <a:defRPr/>
            </a:pPr>
            <a:r>
              <a:rPr lang="pt-BR" dirty="0" smtClean="0"/>
              <a:t>Risco de ignição da fumaça se for injetado ar no ambiente.</a:t>
            </a:r>
          </a:p>
          <a:p>
            <a:pPr algn="just">
              <a:buFont typeface="Arial" charset="0"/>
              <a:buChar char="•"/>
              <a:defRPr/>
            </a:pPr>
            <a:endParaRPr lang="pt-B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59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7632848" cy="1103313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/>
                </a:solidFill>
              </a:rPr>
              <a:t>GRÁFICO DA TEMPERATURA X TEMPO 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134" y="1916113"/>
            <a:ext cx="6872942" cy="3816350"/>
          </a:xfrm>
        </p:spPr>
      </p:pic>
      <p:sp>
        <p:nvSpPr>
          <p:cNvPr id="6" name="Retângulo 5"/>
          <p:cNvSpPr/>
          <p:nvPr/>
        </p:nvSpPr>
        <p:spPr>
          <a:xfrm>
            <a:off x="1597243" y="5805488"/>
            <a:ext cx="3908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>
                <a:latin typeface="+mn-lt"/>
                <a:cs typeface="Arial" charset="0"/>
              </a:rPr>
              <a:t>Fonte</a:t>
            </a:r>
            <a:r>
              <a:rPr lang="en-US" sz="1600" dirty="0">
                <a:latin typeface="+mn-lt"/>
                <a:cs typeface="Arial" charset="0"/>
              </a:rPr>
              <a:t>: Tactical Firefighting, Paul </a:t>
            </a:r>
            <a:r>
              <a:rPr lang="en-US" sz="1600" dirty="0" err="1">
                <a:latin typeface="+mn-lt"/>
                <a:cs typeface="Arial" charset="0"/>
              </a:rPr>
              <a:t>Grimwood</a:t>
            </a:r>
            <a:endParaRPr lang="pt-BR" sz="16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19256" cy="322896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6000" dirty="0" smtClean="0">
                <a:solidFill>
                  <a:schemeClr val="tx1"/>
                </a:solidFill>
              </a:rPr>
              <a:t/>
            </a:r>
            <a:br>
              <a:rPr lang="pt-BR" sz="6000" dirty="0" smtClean="0">
                <a:solidFill>
                  <a:schemeClr val="tx1"/>
                </a:solidFill>
              </a:rPr>
            </a:br>
            <a:r>
              <a:rPr lang="pt-BR" sz="6000" dirty="0">
                <a:solidFill>
                  <a:schemeClr val="tx1"/>
                </a:solidFill>
              </a:rPr>
              <a:t/>
            </a:r>
            <a:br>
              <a:rPr lang="pt-BR" sz="6000" dirty="0">
                <a:solidFill>
                  <a:schemeClr val="tx1"/>
                </a:solidFill>
              </a:rPr>
            </a:br>
            <a:r>
              <a:rPr lang="pt-BR" sz="6000" dirty="0" smtClean="0">
                <a:solidFill>
                  <a:schemeClr val="tx1"/>
                </a:solidFill>
              </a:rPr>
              <a:t/>
            </a:r>
            <a:br>
              <a:rPr lang="pt-BR" sz="6000" dirty="0" smtClean="0">
                <a:solidFill>
                  <a:schemeClr val="tx1"/>
                </a:solidFill>
              </a:rPr>
            </a:br>
            <a:r>
              <a:rPr lang="pt-BR" sz="6000" dirty="0">
                <a:solidFill>
                  <a:schemeClr val="tx1"/>
                </a:solidFill>
              </a:rPr>
              <a:t/>
            </a:r>
            <a:br>
              <a:rPr lang="pt-BR" sz="6000" dirty="0">
                <a:solidFill>
                  <a:schemeClr val="tx1"/>
                </a:solidFill>
              </a:rPr>
            </a:br>
            <a:r>
              <a:rPr lang="pt-BR" sz="6000" dirty="0" smtClean="0">
                <a:solidFill>
                  <a:schemeClr val="tx1"/>
                </a:solidFill>
              </a:rPr>
              <a:t>Prevenção</a:t>
            </a:r>
            <a:r>
              <a:rPr lang="pt-BR" dirty="0" smtClean="0">
                <a:solidFill>
                  <a:schemeClr val="tx1"/>
                </a:solidFill>
              </a:rPr>
              <a:t>: </a:t>
            </a: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 </a:t>
            </a:r>
            <a:r>
              <a: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se antecipar às </a:t>
            </a: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consequências </a:t>
            </a:r>
            <a:r>
              <a: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uma ação, no intuito de </a:t>
            </a:r>
            <a:r>
              <a:rPr lang="pt-BR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prevenir </a:t>
            </a:r>
            <a:r>
              <a:rPr lang="pt-B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seu resultado, corrigindo-o e redirecionando-o por segurança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8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908720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Técnica </a:t>
            </a:r>
            <a:r>
              <a:rPr lang="pt-BR" sz="2800" b="1" dirty="0"/>
              <a:t>e Tática de Combate a </a:t>
            </a:r>
            <a:r>
              <a:rPr lang="pt-BR" sz="2800" b="1" dirty="0" smtClean="0"/>
              <a:t>Incêndio</a:t>
            </a:r>
          </a:p>
          <a:p>
            <a:pPr algn="ctr"/>
            <a:endParaRPr lang="pt-BR" sz="2800" dirty="0"/>
          </a:p>
          <a:p>
            <a:pPr algn="just" fontAlgn="base"/>
            <a:r>
              <a:rPr lang="pt-BR" dirty="0"/>
              <a:t>     </a:t>
            </a:r>
            <a:r>
              <a:rPr lang="pt-BR" sz="2400" dirty="0"/>
              <a:t>Nas operações de combate a  incêndio é sempre importante observar e atuar de forma a percorrer os 5</a:t>
            </a:r>
            <a:r>
              <a:rPr lang="pt-BR" sz="2400" dirty="0" smtClean="0"/>
              <a:t> </a:t>
            </a:r>
            <a:r>
              <a:rPr lang="pt-BR" sz="2400" dirty="0"/>
              <a:t>principais passos em cenários de incêndios</a:t>
            </a:r>
            <a:r>
              <a:rPr lang="pt-BR" sz="2400" dirty="0" smtClean="0"/>
              <a:t>:</a:t>
            </a:r>
          </a:p>
          <a:p>
            <a:pPr algn="just" fontAlgn="base"/>
            <a:endParaRPr lang="pt-BR" sz="2400" dirty="0"/>
          </a:p>
          <a:p>
            <a:pPr marL="342900" lvl="0" indent="-342900" algn="just" fontAlgn="base">
              <a:buFont typeface="Wingdings" pitchFamily="2" charset="2"/>
              <a:buChar char="Ø"/>
            </a:pPr>
            <a:r>
              <a:rPr lang="pt-BR" sz="2400" dirty="0"/>
              <a:t>Reconhecimento </a:t>
            </a:r>
            <a:r>
              <a:rPr lang="pt-BR" sz="2400" dirty="0" smtClean="0"/>
              <a:t>= planejamento = Exploração;</a:t>
            </a: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pt-BR" sz="2400" dirty="0"/>
              <a:t>Salvamento </a:t>
            </a:r>
            <a:r>
              <a:rPr lang="pt-BR" sz="2400" dirty="0" smtClean="0"/>
              <a:t>= resgate;</a:t>
            </a:r>
            <a:endParaRPr lang="pt-BR" sz="2400" dirty="0"/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pt-BR" sz="2400" dirty="0" smtClean="0"/>
              <a:t>Isolamento = combustíveis = Confinamento ;</a:t>
            </a: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pt-BR" sz="2400" dirty="0" smtClean="0"/>
              <a:t>Extinção ;</a:t>
            </a:r>
            <a:endParaRPr lang="pt-BR" sz="2400" dirty="0"/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pt-BR" sz="2400" dirty="0" smtClean="0"/>
              <a:t>Rescaldo, se não o fizer poderá acontecer </a:t>
            </a:r>
            <a:r>
              <a:rPr lang="pt-BR" sz="2400" dirty="0" err="1" smtClean="0"/>
              <a:t>reignição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3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908720"/>
            <a:ext cx="8136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Classes de </a:t>
            </a:r>
            <a:r>
              <a:rPr lang="pt-BR" sz="3200" b="1" dirty="0" smtClean="0"/>
              <a:t>Incêndio</a:t>
            </a:r>
          </a:p>
          <a:p>
            <a:pPr algn="ctr"/>
            <a:endParaRPr lang="pt-BR" sz="3200" b="1" dirty="0"/>
          </a:p>
          <a:p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b="1" dirty="0" smtClean="0"/>
              <a:t> </a:t>
            </a:r>
            <a:r>
              <a:rPr lang="pt-BR" sz="2400" b="1" dirty="0">
                <a:latin typeface="+mj-lt"/>
              </a:rPr>
              <a:t>Classe </a:t>
            </a:r>
            <a:r>
              <a:rPr lang="pt-BR" sz="2400" b="1" dirty="0" smtClean="0">
                <a:latin typeface="+mj-lt"/>
              </a:rPr>
              <a:t>A</a:t>
            </a:r>
          </a:p>
          <a:p>
            <a:endParaRPr lang="pt-BR" sz="2400" b="1" dirty="0">
              <a:latin typeface="+mj-lt"/>
            </a:endParaRPr>
          </a:p>
          <a:p>
            <a:pPr algn="just"/>
            <a:r>
              <a:rPr lang="pt-BR" sz="2400" dirty="0" smtClean="0"/>
              <a:t>          São </a:t>
            </a:r>
            <a:r>
              <a:rPr lang="pt-BR" sz="2400" dirty="0"/>
              <a:t>os incêndios em combustíveis comuns (madeira, papel, estopa, algodão, borracha) que ao se queimarem deixam resíduos (cinzas). Queimam-se em razão de superfície e profundidade.</a:t>
            </a:r>
          </a:p>
          <a:p>
            <a:endParaRPr lang="pt-BR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8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90872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Classes de </a:t>
            </a:r>
            <a:r>
              <a:rPr lang="pt-BR" sz="3200" b="1" dirty="0" smtClean="0"/>
              <a:t>Incêndio</a:t>
            </a:r>
          </a:p>
          <a:p>
            <a:pPr algn="ctr"/>
            <a:endParaRPr lang="pt-BR" sz="3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Classe B</a:t>
            </a:r>
          </a:p>
          <a:p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      São </a:t>
            </a:r>
            <a:r>
              <a:rPr lang="pt-BR" sz="2400" dirty="0"/>
              <a:t>incêndios em líquidos inflamáveis derivados de petróleo (Hidrocarbonetos.), gasolina, óleo, tintas, gases liquefeitos de petróleo (GLP), ou líquidos polares, álcool. Queimam-se em razão de superfície e não deixam resíduos. Pegam fogo com grande facilidade.</a:t>
            </a:r>
          </a:p>
          <a:p>
            <a:endParaRPr lang="pt-BR" sz="2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79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908720"/>
            <a:ext cx="8136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Classes de </a:t>
            </a:r>
            <a:r>
              <a:rPr lang="pt-BR" sz="3200" b="1" dirty="0" smtClean="0"/>
              <a:t>Incêndio</a:t>
            </a:r>
          </a:p>
          <a:p>
            <a:pPr algn="ctr"/>
            <a:endParaRPr lang="pt-BR" sz="3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Classe C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b="1" dirty="0">
              <a:latin typeface="+mj-lt"/>
            </a:endParaRPr>
          </a:p>
          <a:p>
            <a:pPr algn="just"/>
            <a:r>
              <a:rPr lang="pt-BR" sz="2400" dirty="0" smtClean="0"/>
              <a:t>         São </a:t>
            </a:r>
            <a:r>
              <a:rPr lang="pt-BR" sz="2400" dirty="0"/>
              <a:t>incêndios em aparelhos elétricos energizados, </a:t>
            </a:r>
            <a:r>
              <a:rPr lang="pt-BR" sz="2400" dirty="0" err="1"/>
              <a:t>Vídeo-cassete</a:t>
            </a:r>
            <a:r>
              <a:rPr lang="pt-BR" sz="2400" dirty="0"/>
              <a:t>, TV, Terminal de computador, transformador, etc. A extinção oferece grande riscos ao operador.</a:t>
            </a:r>
            <a:endParaRPr lang="pt-B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7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908720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Classes de </a:t>
            </a:r>
            <a:r>
              <a:rPr lang="pt-BR" sz="3200" b="1" dirty="0" smtClean="0"/>
              <a:t>Incêndio</a:t>
            </a:r>
          </a:p>
          <a:p>
            <a:pPr algn="ctr"/>
            <a:endParaRPr lang="pt-BR" sz="32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400" b="1" dirty="0" smtClean="0">
                <a:latin typeface="+mj-lt"/>
              </a:rPr>
              <a:t>Classe D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400" b="1" dirty="0">
              <a:latin typeface="+mj-lt"/>
            </a:endParaRPr>
          </a:p>
          <a:p>
            <a:pPr algn="just"/>
            <a:r>
              <a:rPr lang="pt-BR" sz="2400" dirty="0" smtClean="0"/>
              <a:t>           São </a:t>
            </a:r>
            <a:r>
              <a:rPr lang="pt-BR" sz="2400" dirty="0"/>
              <a:t>incêndios em metais alcalinos (magnésio, selênio, potássio e outros combustíveis pirofóricos (possuem oxigênio em sua estrutura).</a:t>
            </a:r>
          </a:p>
          <a:p>
            <a:endParaRPr lang="pt-BR" sz="2400" b="1" dirty="0" smtClean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pt-BR" sz="2400" b="1" dirty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33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Rafa &amp; Weslei\Desktop\Classes-e-tipos-de-incendi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70485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54210" y="908720"/>
            <a:ext cx="5891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Processos de Extinção de Incêndio</a:t>
            </a:r>
            <a:endParaRPr lang="pt-BR" sz="2800" dirty="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1431940"/>
            <a:ext cx="8532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j-lt"/>
              </a:rPr>
              <a:t>Retirada de Material</a:t>
            </a:r>
            <a:endParaRPr lang="pt-BR" sz="2400" dirty="0">
              <a:latin typeface="+mj-lt"/>
            </a:endParaRPr>
          </a:p>
          <a:p>
            <a:r>
              <a:rPr lang="pt-BR" dirty="0"/>
              <a:t>    </a:t>
            </a:r>
            <a:endParaRPr lang="pt-BR" dirty="0" smtClean="0"/>
          </a:p>
          <a:p>
            <a:pPr algn="just"/>
            <a:r>
              <a:rPr lang="pt-BR" sz="2400" dirty="0" smtClean="0">
                <a:latin typeface="+mj-lt"/>
              </a:rPr>
              <a:t>        A </a:t>
            </a:r>
            <a:r>
              <a:rPr lang="pt-BR" sz="2400" dirty="0">
                <a:latin typeface="+mj-lt"/>
              </a:rPr>
              <a:t>retirada ou controle de material é o processo conhecido como isolamento das chamas ou como proteção dos bens (também conhecido como </a:t>
            </a:r>
            <a:r>
              <a:rPr lang="pt-BR" sz="2400" dirty="0" err="1">
                <a:latin typeface="+mj-lt"/>
              </a:rPr>
              <a:t>salvatagem</a:t>
            </a:r>
            <a:r>
              <a:rPr lang="pt-BR" sz="2400" dirty="0">
                <a:latin typeface="+mj-lt"/>
              </a:rPr>
              <a:t>). O método consiste em promover ações de retirada ou de controle do material combustível ainda não atingido pela combustão. Esse método pode envolver desde ações simples e rápidas por parte dos bombeiros, como a retirada de botijão de gás liquefeito de petróleo (GLP) de dentro de um ambiente sinistrado, até medidas mais complexas, como a drenagem do líquido combustível de um reservatório em chamas, que necessita de equipamentos e cuidados especiais.</a:t>
            </a:r>
          </a:p>
          <a:p>
            <a:pPr algn="just"/>
            <a:r>
              <a:rPr lang="pt-BR" sz="24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420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5468" y="1196752"/>
            <a:ext cx="88110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b="1" dirty="0">
                <a:latin typeface="+mj-lt"/>
              </a:rPr>
              <a:t>Exemplos de retirada de material:</a:t>
            </a:r>
            <a:endParaRPr lang="pt-BR" sz="3200" dirty="0">
              <a:latin typeface="+mj-lt"/>
            </a:endParaRPr>
          </a:p>
          <a:p>
            <a:r>
              <a:rPr lang="pt-BR" b="1" dirty="0"/>
              <a:t> </a:t>
            </a:r>
            <a:endParaRPr lang="pt-BR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Remover a mobília ainda não atingida do ambiente em chamas;</a:t>
            </a:r>
          </a:p>
          <a:p>
            <a:r>
              <a:rPr lang="pt-BR" sz="2400" dirty="0">
                <a:latin typeface="+mj-lt"/>
              </a:rPr>
              <a:t> 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Afastar a mobília da parede aquecida para que não venha a </a:t>
            </a:r>
            <a:r>
              <a:rPr lang="pt-BR" sz="2400" dirty="0" err="1">
                <a:latin typeface="+mj-lt"/>
              </a:rPr>
              <a:t>ignir</a:t>
            </a:r>
            <a:r>
              <a:rPr lang="pt-BR" sz="2400" dirty="0">
                <a:latin typeface="+mj-lt"/>
              </a:rPr>
              <a:t> os materiais próximos – isso é válido, principalmente, em edificações geminadas (que compartilham uma mesma parede);</a:t>
            </a:r>
          </a:p>
          <a:p>
            <a:r>
              <a:rPr lang="pt-BR" sz="2400" dirty="0">
                <a:latin typeface="+mj-lt"/>
              </a:rPr>
              <a:t> 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Fazer um aceiro (área de segurança feita para evitar a propagação de um incêndio) em redor da área atingida pelas chamas; e</a:t>
            </a:r>
          </a:p>
          <a:p>
            <a:r>
              <a:rPr lang="pt-BR" sz="2400" dirty="0">
                <a:latin typeface="+mj-lt"/>
              </a:rPr>
              <a:t> 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Retirar o botijão de GLP de dentro do ambiente sinistrado.</a:t>
            </a:r>
          </a:p>
          <a:p>
            <a:r>
              <a:rPr lang="pt-BR" sz="24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56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05273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800" b="1" dirty="0">
                <a:latin typeface="+mj-lt"/>
              </a:rPr>
              <a:t>Exemplos de controle de material:</a:t>
            </a:r>
            <a:endParaRPr lang="pt-BR" sz="2800" dirty="0">
              <a:latin typeface="+mj-lt"/>
            </a:endParaRPr>
          </a:p>
          <a:p>
            <a:pPr algn="just"/>
            <a:r>
              <a:rPr lang="pt-BR" sz="2400" b="1" dirty="0">
                <a:latin typeface="+mj-lt"/>
              </a:rPr>
              <a:t> </a:t>
            </a:r>
            <a:endParaRPr lang="pt-BR" sz="2400" dirty="0">
              <a:latin typeface="+mj-lt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Fechar portas de cômodos ainda não atingidos pelas chamas;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Deixar fechadas as janelas do pavimento superior ao incêndio – isso impedirá ou dificultará o contato entre o material combustível destes pavimentos com a fonte de calor proveniente da fumaça; e</a:t>
            </a:r>
          </a:p>
          <a:p>
            <a:pPr algn="just"/>
            <a:r>
              <a:rPr lang="pt-BR" sz="2400" dirty="0">
                <a:latin typeface="+mj-lt"/>
              </a:rPr>
              <a:t> 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Fechar o registro da central de GLP da edificação.</a:t>
            </a:r>
          </a:p>
        </p:txBody>
      </p:sp>
    </p:spTree>
    <p:extLst>
      <p:ext uri="{BB962C8B-B14F-4D97-AF65-F5344CB8AC3E}">
        <p14:creationId xmlns:p14="http://schemas.microsoft.com/office/powerpoint/2010/main" val="859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166843"/>
            <a:ext cx="806489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+mj-lt"/>
              </a:rPr>
              <a:t>Resfriamento</a:t>
            </a:r>
            <a:endParaRPr lang="pt-BR" sz="3200" dirty="0">
              <a:latin typeface="+mj-lt"/>
            </a:endParaRPr>
          </a:p>
          <a:p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dirty="0"/>
              <a:t>     </a:t>
            </a:r>
            <a:r>
              <a:rPr lang="pt-BR" sz="2400" dirty="0">
                <a:latin typeface="+mj-lt"/>
              </a:rPr>
              <a:t>Consiste no combate ao incêndio por meio da retirada do calor envolvido no processo de combustão. É o método mais utilizado pelos bombeiros, que usam agentes extintores para reduzir a temperatura do incêndio a limites abaixo do ponto de ignição dos materiais combustíveis existentes.</a:t>
            </a:r>
          </a:p>
          <a:p>
            <a:pPr algn="just"/>
            <a:r>
              <a:rPr lang="pt-BR" sz="2400" dirty="0">
                <a:latin typeface="+mj-lt"/>
              </a:rPr>
              <a:t>     Apesar de ser feita, na maioria das vezes, com uso de água, uma ação de ventilação tática também constitui uma ação de resfriamento. Isso porque, ao escoar a fumaça do local sinistrado, se remove também calor do ambiente.</a:t>
            </a:r>
          </a:p>
        </p:txBody>
      </p:sp>
    </p:spTree>
    <p:extLst>
      <p:ext uri="{BB962C8B-B14F-4D97-AF65-F5344CB8AC3E}">
        <p14:creationId xmlns:p14="http://schemas.microsoft.com/office/powerpoint/2010/main" val="32758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Teoria do Fogo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Fogo </a:t>
            </a:r>
            <a:r>
              <a:rPr lang="pt-BR" dirty="0"/>
              <a:t>é uma reação química na qual um material combustível </a:t>
            </a:r>
            <a:r>
              <a:rPr lang="pt-BR" dirty="0" smtClean="0"/>
              <a:t>reage com </a:t>
            </a:r>
            <a:r>
              <a:rPr lang="pt-BR" dirty="0"/>
              <a:t>um oxidante, chamado de comburente e que normalmente é o </a:t>
            </a:r>
            <a:r>
              <a:rPr lang="pt-BR" dirty="0" smtClean="0"/>
              <a:t>oxigênio, produzindo </a:t>
            </a:r>
            <a:r>
              <a:rPr lang="pt-BR" dirty="0"/>
              <a:t>energia na forma de calor e, muitas vezes, luz.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21088"/>
            <a:ext cx="2673990" cy="17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768752" cy="5256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835696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Resfriamento com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8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980728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Abafamento</a:t>
            </a:r>
            <a:endParaRPr lang="pt-BR" sz="2800" dirty="0">
              <a:latin typeface="+mj-lt"/>
            </a:endParaRPr>
          </a:p>
          <a:p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dirty="0"/>
              <a:t>      </a:t>
            </a:r>
            <a:r>
              <a:rPr lang="pt-BR" sz="2400" dirty="0">
                <a:latin typeface="+mj-lt"/>
              </a:rPr>
              <a:t>É o método que atua na diminuição do oxigênio na reação até uma concentração que não permita mais combustão. Esse processo também inclui ações que isolam o combustível do comburente, evitando que o oxigênio presente no ar reaja com os gases produzidos pelo material combustível.</a:t>
            </a:r>
          </a:p>
          <a:p>
            <a:pPr algn="just"/>
            <a:r>
              <a:rPr lang="pt-BR" sz="2400" dirty="0">
                <a:latin typeface="+mj-lt"/>
              </a:rPr>
              <a:t>       Em regra geral, quanto menor o tamanho do foco do incêndio, mais fácil será utilizar o abafamento.</a:t>
            </a:r>
          </a:p>
          <a:p>
            <a:pPr algn="just"/>
            <a:r>
              <a:rPr lang="pt-BR" sz="2400" dirty="0">
                <a:latin typeface="+mj-lt"/>
              </a:rPr>
              <a:t> 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69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980728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pPr lvl="0"/>
            <a:r>
              <a:rPr lang="pt-BR" sz="3200" b="1" dirty="0">
                <a:latin typeface="+mj-lt"/>
              </a:rPr>
              <a:t>Exemplo de ações de abafamento:</a:t>
            </a:r>
            <a:endParaRPr lang="pt-BR" sz="3200" dirty="0">
              <a:latin typeface="+mj-lt"/>
            </a:endParaRPr>
          </a:p>
          <a:p>
            <a:r>
              <a:rPr lang="pt-BR" sz="2400" b="1" dirty="0">
                <a:latin typeface="+mj-lt"/>
              </a:rPr>
              <a:t> </a:t>
            </a:r>
            <a:endParaRPr lang="pt-BR" sz="2400" dirty="0">
              <a:latin typeface="+mj-lt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Tampar uma panela em chamas;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Lançar cobertor sobre um material incendiado;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Cobrir com espuma determinado líquido em chamas, formando uma espécie de manta;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pt-BR" sz="2400" dirty="0">
                <a:latin typeface="+mj-lt"/>
              </a:rPr>
              <a:t>“Bater” nas chamas com um abafador.</a:t>
            </a:r>
          </a:p>
        </p:txBody>
      </p:sp>
    </p:spTree>
    <p:extLst>
      <p:ext uri="{BB962C8B-B14F-4D97-AF65-F5344CB8AC3E}">
        <p14:creationId xmlns:p14="http://schemas.microsoft.com/office/powerpoint/2010/main" val="18302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07704" y="90872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TIPO DE JATOS</a:t>
            </a:r>
            <a:endParaRPr lang="pt-BR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33" y="1988840"/>
            <a:ext cx="5061347" cy="401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427913" cy="11430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PULSO ATOMIZADO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1700213"/>
            <a:ext cx="7920037" cy="4824412"/>
          </a:xfrm>
        </p:spPr>
        <p:txBody>
          <a:bodyPr/>
          <a:lstStyle/>
          <a:p>
            <a:pPr marL="457200" indent="-457200" algn="just">
              <a:buFont typeface="Calibri" pitchFamily="34" charset="0"/>
              <a:buAutoNum type="arabicPeriod"/>
            </a:pPr>
            <a:r>
              <a:rPr lang="pt-BR" sz="2800" b="1" dirty="0" smtClean="0"/>
              <a:t>Regulagem do jato de 60°</a:t>
            </a:r>
            <a:r>
              <a:rPr lang="pt-BR" sz="2800" dirty="0" smtClean="0"/>
              <a:t>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pt-BR" sz="2800" dirty="0" smtClean="0"/>
              <a:t>Abertura total do fluxo de água com o imediato fechamento;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pt-BR" sz="2800" b="1" dirty="0" smtClean="0"/>
              <a:t>Pressão de 7 bar ou 100PSI </a:t>
            </a:r>
            <a:r>
              <a:rPr lang="pt-BR" sz="2800" dirty="0" smtClean="0"/>
              <a:t>(pressão residual)</a:t>
            </a:r>
            <a:r>
              <a:rPr lang="pt-BR" sz="2800" b="1" dirty="0" smtClean="0"/>
              <a:t>; 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pt-BR" sz="2800" b="1" dirty="0" smtClean="0"/>
              <a:t>Vazão de 30 GPM;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pt-BR" sz="2800" dirty="0" smtClean="0"/>
              <a:t>Objetivo: resfriar a capa térmica</a:t>
            </a:r>
            <a:r>
              <a:rPr lang="pt-BR" sz="2800" b="1" i="1" dirty="0" smtClean="0"/>
              <a:t>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pt-BR" sz="2800" dirty="0" smtClean="0"/>
              <a:t>Usado durante a progressão no ambiente;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93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777162" cy="8636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JATO MOLE</a:t>
            </a:r>
          </a:p>
        </p:txBody>
      </p:sp>
      <p:sp>
        <p:nvSpPr>
          <p:cNvPr id="5" name="Retângulo 4"/>
          <p:cNvSpPr/>
          <p:nvPr/>
        </p:nvSpPr>
        <p:spPr>
          <a:xfrm>
            <a:off x="900113" y="1484784"/>
            <a:ext cx="74168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pt-BR" sz="3200" dirty="0">
                <a:latin typeface="+mn-lt"/>
              </a:rPr>
              <a:t>Objetivo: resfriar sólidos ou impedir ignição;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t-BR" sz="3200" b="1" dirty="0">
                <a:latin typeface="+mn-lt"/>
              </a:rPr>
              <a:t>Jato compacto </a:t>
            </a:r>
            <a:r>
              <a:rPr lang="pt-BR" sz="3200" dirty="0">
                <a:latin typeface="+mn-lt"/>
              </a:rPr>
              <a:t>com </a:t>
            </a:r>
            <a:r>
              <a:rPr lang="pt-BR" sz="3200" b="1" dirty="0">
                <a:latin typeface="+mn-lt"/>
              </a:rPr>
              <a:t>vazão de 30GPM;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t-BR" sz="3200" b="1" dirty="0">
                <a:latin typeface="+mn-lt"/>
              </a:rPr>
              <a:t>Abertura parcial </a:t>
            </a:r>
            <a:r>
              <a:rPr lang="pt-BR" sz="3200" dirty="0">
                <a:latin typeface="+mn-lt"/>
              </a:rPr>
              <a:t>do esguicho, permitindo apenas o escape de água sem velocidade pelo bocal, deixando a água escorrer sobre a superfície do material.</a:t>
            </a:r>
          </a:p>
        </p:txBody>
      </p:sp>
    </p:spTree>
    <p:extLst>
      <p:ext uri="{BB962C8B-B14F-4D97-AF65-F5344CB8AC3E}">
        <p14:creationId xmlns:p14="http://schemas.microsoft.com/office/powerpoint/2010/main" val="4450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427912" cy="11430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PACOTES DE ÁGUA</a:t>
            </a:r>
          </a:p>
        </p:txBody>
      </p:sp>
      <p:sp>
        <p:nvSpPr>
          <p:cNvPr id="5" name="Retângulo 4"/>
          <p:cNvSpPr/>
          <p:nvPr/>
        </p:nvSpPr>
        <p:spPr>
          <a:xfrm>
            <a:off x="900113" y="1989138"/>
            <a:ext cx="7488237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pt-BR" sz="3200" b="1" dirty="0">
                <a:latin typeface="+mn-lt"/>
              </a:rPr>
              <a:t>Jato compacto </a:t>
            </a:r>
            <a:r>
              <a:rPr lang="pt-BR" sz="3200" dirty="0">
                <a:latin typeface="+mn-lt"/>
              </a:rPr>
              <a:t>com a abertura um pouco maior do fluxo de água permitindo lançar “porções” de água sobre a fase sólida em queima;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t-BR" sz="3200" dirty="0">
                <a:latin typeface="+mn-lt"/>
              </a:rPr>
              <a:t>Vazão de </a:t>
            </a:r>
            <a:r>
              <a:rPr lang="pt-BR" sz="3200" b="1" dirty="0">
                <a:latin typeface="+mn-lt"/>
              </a:rPr>
              <a:t>30 GPM;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t-BR" sz="3200" dirty="0">
                <a:latin typeface="+mn-lt"/>
              </a:rPr>
              <a:t>Objetivo: </a:t>
            </a:r>
            <a:r>
              <a:rPr lang="pt-BR" sz="3200" b="1" dirty="0">
                <a:latin typeface="+mn-lt"/>
              </a:rPr>
              <a:t>Resfriar combustível na fase sólida.</a:t>
            </a:r>
            <a:endParaRPr lang="pt-B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4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128792" cy="554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71550" y="630238"/>
            <a:ext cx="7704906" cy="11430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ZOTI </a:t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>Ataque combinado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42988" y="2252663"/>
            <a:ext cx="727392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pt-BR" sz="3200" b="1" dirty="0">
                <a:latin typeface="+mn-lt"/>
              </a:rPr>
              <a:t>Adota-se vazão de 125GPM e o pulso atomizado de 30°</a:t>
            </a:r>
            <a:r>
              <a:rPr lang="pt-BR" sz="3200" dirty="0">
                <a:latin typeface="+mn-lt"/>
              </a:rPr>
              <a:t>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t-BR" sz="3200" dirty="0">
                <a:latin typeface="+mn-lt"/>
              </a:rPr>
              <a:t>Ataque indireto devido a grande formação de vapor;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t-BR" sz="3200" dirty="0">
                <a:latin typeface="+mn-lt"/>
              </a:rPr>
              <a:t>Necessidade de uma abertura no cômodo;</a:t>
            </a:r>
          </a:p>
        </p:txBody>
      </p:sp>
    </p:spTree>
    <p:extLst>
      <p:ext uri="{BB962C8B-B14F-4D97-AF65-F5344CB8AC3E}">
        <p14:creationId xmlns:p14="http://schemas.microsoft.com/office/powerpoint/2010/main" val="39226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1124744"/>
            <a:ext cx="7776864" cy="4524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3200" dirty="0">
                <a:latin typeface="+mn-lt"/>
              </a:rPr>
              <a:t>Aplica-se no ponto mais distante do cômodo, fluxo de água entre a linha do teto e do piso, uma das letras Z,O,T ou I conforme as dimensões do cômodo:</a:t>
            </a:r>
          </a:p>
          <a:p>
            <a:pPr algn="just">
              <a:defRPr/>
            </a:pPr>
            <a:endParaRPr lang="pt-BR" sz="3200" dirty="0">
              <a:latin typeface="+mn-lt"/>
            </a:endParaRPr>
          </a:p>
          <a:p>
            <a:pPr algn="just">
              <a:defRPr/>
            </a:pPr>
            <a:r>
              <a:rPr lang="pt-BR" sz="3200" b="1" dirty="0">
                <a:latin typeface="+mn-lt"/>
              </a:rPr>
              <a:t>- Para cômodos com 30m</a:t>
            </a:r>
            <a:r>
              <a:rPr lang="pt-BR" sz="3200" b="1" baseline="30000" dirty="0">
                <a:latin typeface="+mn-lt"/>
              </a:rPr>
              <a:t>2</a:t>
            </a:r>
            <a:r>
              <a:rPr lang="pt-BR" sz="3200" b="1" dirty="0">
                <a:latin typeface="+mn-lt"/>
              </a:rPr>
              <a:t> – Z</a:t>
            </a:r>
          </a:p>
          <a:p>
            <a:pPr algn="just">
              <a:defRPr/>
            </a:pPr>
            <a:r>
              <a:rPr lang="pt-BR" sz="3200" b="1" dirty="0">
                <a:latin typeface="+mn-lt"/>
              </a:rPr>
              <a:t>- Para cômodos com 20m</a:t>
            </a:r>
            <a:r>
              <a:rPr lang="pt-BR" sz="3200" b="1" baseline="30000" dirty="0">
                <a:latin typeface="+mn-lt"/>
              </a:rPr>
              <a:t>2</a:t>
            </a:r>
            <a:r>
              <a:rPr lang="pt-BR" sz="3200" b="1" dirty="0">
                <a:latin typeface="+mn-lt"/>
              </a:rPr>
              <a:t> – O</a:t>
            </a:r>
          </a:p>
          <a:p>
            <a:pPr algn="just">
              <a:defRPr/>
            </a:pPr>
            <a:r>
              <a:rPr lang="pt-BR" sz="3200" b="1" dirty="0">
                <a:latin typeface="+mn-lt"/>
              </a:rPr>
              <a:t>- Para cômodos com 10m</a:t>
            </a:r>
            <a:r>
              <a:rPr lang="pt-BR" sz="3200" b="1" baseline="30000" dirty="0">
                <a:latin typeface="+mn-lt"/>
              </a:rPr>
              <a:t>2</a:t>
            </a:r>
            <a:r>
              <a:rPr lang="pt-BR" sz="3200" b="1" dirty="0">
                <a:latin typeface="+mn-lt"/>
              </a:rPr>
              <a:t> – T</a:t>
            </a:r>
          </a:p>
          <a:p>
            <a:pPr algn="just">
              <a:defRPr/>
            </a:pPr>
            <a:r>
              <a:rPr lang="pt-BR" sz="3200" b="1" dirty="0">
                <a:latin typeface="+mn-lt"/>
              </a:rPr>
              <a:t>- Para corredores – I</a:t>
            </a:r>
          </a:p>
        </p:txBody>
      </p:sp>
    </p:spTree>
    <p:extLst>
      <p:ext uri="{BB962C8B-B14F-4D97-AF65-F5344CB8AC3E}">
        <p14:creationId xmlns:p14="http://schemas.microsoft.com/office/powerpoint/2010/main" val="9920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Componentes do </a:t>
            </a:r>
            <a:r>
              <a:rPr lang="pt-BR" dirty="0" smtClean="0">
                <a:solidFill>
                  <a:schemeClr val="tx1"/>
                </a:solidFill>
              </a:rPr>
              <a:t>Fogo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552728" cy="4320480"/>
          </a:xfrm>
        </p:spPr>
      </p:pic>
    </p:spTree>
    <p:extLst>
      <p:ext uri="{BB962C8B-B14F-4D97-AF65-F5344CB8AC3E}">
        <p14:creationId xmlns:p14="http://schemas.microsoft.com/office/powerpoint/2010/main" val="21855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0738"/>
            <a:ext cx="727285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61229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84582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82687" y="116632"/>
            <a:ext cx="7427913" cy="1143000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LINHA DE PROTEÇÃO</a:t>
            </a:r>
          </a:p>
        </p:txBody>
      </p:sp>
    </p:spTree>
    <p:extLst>
      <p:ext uri="{BB962C8B-B14F-4D97-AF65-F5344CB8AC3E}">
        <p14:creationId xmlns:p14="http://schemas.microsoft.com/office/powerpoint/2010/main" val="29105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5219" y="620688"/>
            <a:ext cx="67691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COMPORTAMENTOS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EXTREMOS DO FOGO</a:t>
            </a:r>
            <a:endParaRPr lang="pt-BR" sz="3600" dirty="0" smtClean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89991" y="1879321"/>
            <a:ext cx="7993062" cy="3024188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pt-BR" dirty="0" smtClean="0"/>
              <a:t>		Também denominados incêndios de propagação rápida, são eles:</a:t>
            </a:r>
          </a:p>
          <a:p>
            <a:pPr marL="457200" indent="-457200" algn="just">
              <a:defRPr/>
            </a:pPr>
            <a:r>
              <a:rPr lang="pt-BR" dirty="0" smtClean="0"/>
              <a:t> Generalização do incêndio (</a:t>
            </a:r>
            <a:r>
              <a:rPr lang="pt-BR" i="1" dirty="0" smtClean="0"/>
              <a:t>flashover</a:t>
            </a:r>
            <a:r>
              <a:rPr lang="pt-BR" dirty="0" smtClean="0"/>
              <a:t>);</a:t>
            </a:r>
          </a:p>
          <a:p>
            <a:pPr marL="457200" indent="-457200" algn="just">
              <a:defRPr/>
            </a:pPr>
            <a:r>
              <a:rPr lang="pt-BR" dirty="0" smtClean="0"/>
              <a:t> Explosão de fumaça (</a:t>
            </a:r>
            <a:r>
              <a:rPr lang="pt-BR" i="1" dirty="0" err="1" smtClean="0"/>
              <a:t>backdraft</a:t>
            </a:r>
            <a:r>
              <a:rPr lang="pt-BR" dirty="0" smtClean="0"/>
              <a:t>) e</a:t>
            </a:r>
          </a:p>
          <a:p>
            <a:pPr marL="457200" indent="-457200" algn="just">
              <a:defRPr/>
            </a:pPr>
            <a:r>
              <a:rPr lang="pt-BR" dirty="0" smtClean="0"/>
              <a:t> Ignição da fumaça.</a:t>
            </a:r>
          </a:p>
          <a:p>
            <a:pPr algn="just">
              <a:buFont typeface="Arial" charset="0"/>
              <a:buNone/>
              <a:defRPr/>
            </a:pP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611188" y="4868863"/>
            <a:ext cx="7777162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</a:rPr>
              <a:t>TODOS SÃO DEVIDO AO RESULTADO DO </a:t>
            </a:r>
          </a:p>
          <a:p>
            <a:pPr>
              <a:defRPr/>
            </a:pPr>
            <a:r>
              <a:rPr lang="pt-BR" sz="2400" b="1" dirty="0">
                <a:solidFill>
                  <a:srgbClr val="FF0000"/>
                </a:solidFill>
              </a:rPr>
              <a:t>COMPORTAMENTO DA FUMAÇA NO AMBIENTE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4099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76375" y="260350"/>
            <a:ext cx="6189663" cy="101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FLASHOVER</a:t>
            </a:r>
            <a:endParaRPr lang="pt-BR" sz="4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8313" y="1700213"/>
            <a:ext cx="8064500" cy="2881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mtClean="0"/>
              <a:t>Corresponde o momento em que todos os materiais presentes no ambiente, em virtude da ação da fumaça, entram em ignição após sofrerem pirólise.	</a:t>
            </a:r>
          </a:p>
        </p:txBody>
      </p:sp>
      <p:pic>
        <p:nvPicPr>
          <p:cNvPr id="6" name="Imagem 7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24275"/>
            <a:ext cx="45370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4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50988" y="762000"/>
            <a:ext cx="6189662" cy="1011238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Indicativos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que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antecedem</a:t>
            </a:r>
            <a:r>
              <a:rPr lang="en-US" sz="3600" b="1" dirty="0" smtClean="0">
                <a:solidFill>
                  <a:schemeClr val="tx1"/>
                </a:solidFill>
              </a:rPr>
              <a:t> o FLASHOVER</a:t>
            </a:r>
            <a:endParaRPr lang="pt-BR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15900" y="5445125"/>
            <a:ext cx="4284663" cy="86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	</a:t>
            </a:r>
            <a:r>
              <a:rPr lang="en-US" dirty="0" err="1" smtClean="0"/>
              <a:t>Fumaça</a:t>
            </a:r>
            <a:r>
              <a:rPr lang="en-US" dirty="0" smtClean="0"/>
              <a:t> </a:t>
            </a:r>
            <a:r>
              <a:rPr lang="en-US" dirty="0" err="1" smtClean="0"/>
              <a:t>densa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73325"/>
            <a:ext cx="39401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2492375"/>
            <a:ext cx="405606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 bwMode="auto">
          <a:xfrm>
            <a:off x="5003800" y="5678488"/>
            <a:ext cx="3600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dirty="0">
                <a:latin typeface="+mn-lt"/>
                <a:cs typeface="+mn-cs"/>
              </a:rPr>
              <a:t>Chamas rolando na camada de fumaça 	</a:t>
            </a:r>
          </a:p>
        </p:txBody>
      </p:sp>
    </p:spTree>
    <p:extLst>
      <p:ext uri="{BB962C8B-B14F-4D97-AF65-F5344CB8AC3E}">
        <p14:creationId xmlns:p14="http://schemas.microsoft.com/office/powerpoint/2010/main" val="27042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684213" y="1916113"/>
            <a:ext cx="7991475" cy="42497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mtClean="0"/>
              <a:t>	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55825"/>
            <a:ext cx="72009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3"/>
          <p:cNvSpPr>
            <a:spLocks noChangeArrowheads="1"/>
          </p:cNvSpPr>
          <p:nvPr/>
        </p:nvSpPr>
        <p:spPr bwMode="auto">
          <a:xfrm>
            <a:off x="611188" y="5437188"/>
            <a:ext cx="7561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latin typeface="+mn-lt"/>
              </a:rPr>
              <a:t>Línguas de fogo e resíduos de fumaça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550988" y="620713"/>
            <a:ext cx="6189662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err="1">
                <a:latin typeface="+mj-lt"/>
                <a:ea typeface="+mj-ea"/>
                <a:cs typeface="+mj-cs"/>
              </a:rPr>
              <a:t>Indicativos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que</a:t>
            </a:r>
            <a:r>
              <a:rPr lang="en-US" sz="3600" b="1" dirty="0"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antecedem</a:t>
            </a:r>
            <a:r>
              <a:rPr lang="en-US" sz="3600" b="1" dirty="0">
                <a:latin typeface="+mj-lt"/>
                <a:ea typeface="+mj-ea"/>
                <a:cs typeface="+mj-cs"/>
              </a:rPr>
              <a:t> o FLASHOVER</a:t>
            </a:r>
            <a:endParaRPr lang="pt-BR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19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76375" y="741600"/>
            <a:ext cx="6189663" cy="1011238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EXPLOSÃO DA FUMAÇA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BACKDRAFT</a:t>
            </a:r>
            <a:endParaRPr lang="pt-BR" sz="3600" b="1" dirty="0" smtClean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539750" y="2133600"/>
            <a:ext cx="4752975" cy="410368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000" smtClean="0"/>
              <a:t>	É a </a:t>
            </a:r>
            <a:r>
              <a:rPr lang="pt-BR" sz="3000" b="1" smtClean="0"/>
              <a:t>deflagração rápida e violenta da fumaça </a:t>
            </a:r>
            <a:r>
              <a:rPr lang="pt-BR" sz="3000" smtClean="0"/>
              <a:t>aquecida e acumulada no </a:t>
            </a:r>
            <a:r>
              <a:rPr lang="pt-BR" sz="3000" b="1" smtClean="0"/>
              <a:t>ambiente pobre em oxigênio</a:t>
            </a:r>
            <a:r>
              <a:rPr lang="pt-BR" sz="3000" smtClean="0"/>
              <a:t>, no momento em que essa </a:t>
            </a:r>
            <a:r>
              <a:rPr lang="pt-BR" sz="3000" b="1" smtClean="0"/>
              <a:t>massa gasosa entra em contato com o oxigênio</a:t>
            </a:r>
            <a:r>
              <a:rPr lang="pt-BR" sz="3000" smtClean="0"/>
              <a:t>.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060575"/>
            <a:ext cx="3479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1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76375" y="260350"/>
            <a:ext cx="6189663" cy="101123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BACKDRAFT</a:t>
            </a:r>
            <a:endParaRPr lang="pt-BR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79388" y="2636838"/>
            <a:ext cx="4824412" cy="39608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dirty="0" smtClean="0"/>
              <a:t>Fumaça densa e escura, rolando pelo ambiente,  saindo em forma pulsante por meio de frestas ou qualquer outra abertura.</a:t>
            </a:r>
          </a:p>
          <a:p>
            <a:pPr marL="0" indent="0" algn="just">
              <a:buNone/>
              <a:defRPr/>
            </a:pPr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39004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55713" y="1773238"/>
            <a:ext cx="7178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Indícios que antecedem o </a:t>
            </a:r>
            <a:r>
              <a:rPr lang="pt-BR" sz="32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backdraft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:</a:t>
            </a:r>
            <a:endParaRPr lang="pt-BR" sz="32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949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2132013"/>
            <a:ext cx="7920037" cy="4321175"/>
          </a:xfrm>
        </p:spPr>
        <p:txBody>
          <a:bodyPr/>
          <a:lstStyle/>
          <a:p>
            <a:pPr marL="457200" indent="-457200" algn="just"/>
            <a:r>
              <a:rPr lang="pt-BR" smtClean="0"/>
              <a:t>Poucas chamas visíveis que surgem quando encontram o ar;</a:t>
            </a:r>
          </a:p>
          <a:p>
            <a:pPr marL="457200" indent="-457200" algn="just"/>
            <a:r>
              <a:rPr lang="pt-BR" smtClean="0"/>
              <a:t>Fumaça puxando corrente de ar para dentro do ambiente;</a:t>
            </a:r>
          </a:p>
          <a:p>
            <a:pPr marL="457200" indent="-457200" algn="just"/>
            <a:r>
              <a:rPr lang="pt-BR" smtClean="0"/>
              <a:t>Janelas enegrecidas e portas e maçanetas quentes (pulsos na porta);</a:t>
            </a:r>
          </a:p>
          <a:p>
            <a:pPr marL="457200" indent="-457200" algn="just"/>
            <a:r>
              <a:rPr lang="pt-BR" smtClean="0"/>
              <a:t>Sons de assobio ou rugido;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1196752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>
                    <a:lumMod val="95000"/>
                  </a:schemeClr>
                </a:solidFill>
              </a:rPr>
              <a:t>Indícios que antecedem o </a:t>
            </a:r>
            <a:r>
              <a:rPr lang="pt-BR" sz="3200" b="1" dirty="0" err="1">
                <a:solidFill>
                  <a:schemeClr val="bg1">
                    <a:lumMod val="95000"/>
                  </a:schemeClr>
                </a:solidFill>
              </a:rPr>
              <a:t>backdraft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2852936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Fim do primeiro módulo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8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Tipos </a:t>
            </a:r>
            <a:r>
              <a:rPr lang="pt-BR" dirty="0">
                <a:solidFill>
                  <a:schemeClr val="tx1"/>
                </a:solidFill>
              </a:rPr>
              <a:t>de </a:t>
            </a:r>
            <a:r>
              <a:rPr lang="pt-BR" dirty="0" smtClean="0">
                <a:solidFill>
                  <a:schemeClr val="tx1"/>
                </a:solidFill>
              </a:rPr>
              <a:t>Chamas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0825" y="1484313"/>
            <a:ext cx="4392613" cy="2749550"/>
            <a:chOff x="158" y="1766"/>
            <a:chExt cx="2767" cy="173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58" y="1766"/>
              <a:ext cx="2767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pt-BR" sz="3200" b="1" dirty="0">
                  <a:latin typeface="+mn-lt"/>
                </a:rPr>
                <a:t>Pré-misturada</a:t>
              </a:r>
            </a:p>
          </p:txBody>
        </p:sp>
        <p:pic>
          <p:nvPicPr>
            <p:cNvPr id="7" name="Picture 6" descr="DSC0004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2" y="2205"/>
              <a:ext cx="1723" cy="12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39750" y="4437063"/>
            <a:ext cx="3455988" cy="2041525"/>
            <a:chOff x="539750" y="4437063"/>
            <a:chExt cx="3455988" cy="2041303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979613" y="4437063"/>
              <a:ext cx="576262" cy="792076"/>
            </a:xfrm>
            <a:prstGeom prst="downArrow">
              <a:avLst>
                <a:gd name="adj1" fmla="val 50000"/>
                <a:gd name="adj2" fmla="val 3436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39750" y="5325966"/>
              <a:ext cx="3455988" cy="1152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kumimoji="1" lang="pt-BR" sz="2400" dirty="0">
                  <a:latin typeface="+mn-lt"/>
                </a:rPr>
                <a:t>Combustão completa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kumimoji="1" lang="pt-BR" sz="2400" dirty="0">
                  <a:latin typeface="+mn-lt"/>
                </a:rPr>
                <a:t>Queima limpa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kumimoji="1" lang="pt-BR" sz="2400" dirty="0">
                  <a:latin typeface="+mn-lt"/>
                </a:rPr>
                <a:t>Produção de luz e calor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613275" y="1485900"/>
            <a:ext cx="3505200" cy="2735263"/>
            <a:chOff x="3167" y="1752"/>
            <a:chExt cx="2208" cy="1723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167" y="1752"/>
              <a:ext cx="220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pt-BR" sz="3200" b="1" dirty="0">
                  <a:latin typeface="+mn-lt"/>
                </a:rPr>
                <a:t>Difusa</a:t>
              </a:r>
            </a:p>
          </p:txBody>
        </p:sp>
        <p:pic>
          <p:nvPicPr>
            <p:cNvPr id="13" name="Picture 12" descr="DSC000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7" y="2202"/>
              <a:ext cx="1698" cy="12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4427538" y="4403725"/>
            <a:ext cx="4500562" cy="2074863"/>
            <a:chOff x="4427538" y="4403725"/>
            <a:chExt cx="4500562" cy="2074641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6389688" y="4403725"/>
              <a:ext cx="576262" cy="792078"/>
            </a:xfrm>
            <a:prstGeom prst="downArrow">
              <a:avLst>
                <a:gd name="adj1" fmla="val 50000"/>
                <a:gd name="adj2" fmla="val 3436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427538" y="5325964"/>
              <a:ext cx="4500562" cy="1152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18000" rIns="18000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kumimoji="1" lang="pt-BR" sz="2400" dirty="0">
                  <a:latin typeface="+mn-lt"/>
                </a:rPr>
                <a:t>Combustão incompleta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kumimoji="1" lang="pt-BR" sz="2400" dirty="0">
                  <a:latin typeface="+mn-lt"/>
                </a:rPr>
                <a:t>Queima residual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kumimoji="1" lang="pt-BR" sz="2400" dirty="0">
                  <a:latin typeface="+mn-lt"/>
                </a:rPr>
                <a:t>Produção de luz, calor e fumaça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77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ESTUDO DA VELA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989138"/>
            <a:ext cx="3141662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/>
        </p:nvGraphicFramePr>
        <p:xfrm>
          <a:off x="3635896" y="1988840"/>
          <a:ext cx="5231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40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Combustível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o elemento definido como o campo </a:t>
            </a:r>
            <a:r>
              <a:rPr lang="pt-BR" dirty="0" smtClean="0"/>
              <a:t>de propagação </a:t>
            </a:r>
            <a:r>
              <a:rPr lang="pt-BR" dirty="0"/>
              <a:t>do fogo. É todo material capaz de queimar </a:t>
            </a:r>
            <a:r>
              <a:rPr lang="pt-BR" dirty="0" smtClean="0"/>
              <a:t>quando aquecido e </a:t>
            </a:r>
            <a:r>
              <a:rPr lang="pt-BR" dirty="0"/>
              <a:t>mantém a combustão.</a:t>
            </a:r>
          </a:p>
        </p:txBody>
      </p:sp>
    </p:spTree>
    <p:extLst>
      <p:ext uri="{BB962C8B-B14F-4D97-AF65-F5344CB8AC3E}">
        <p14:creationId xmlns:p14="http://schemas.microsoft.com/office/powerpoint/2010/main" val="35844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124744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latin typeface="+mj-lt"/>
              </a:rPr>
              <a:t>Combustíveis sólidos:</a:t>
            </a:r>
            <a:r>
              <a:rPr lang="pt-BR" sz="2400" dirty="0">
                <a:latin typeface="+mj-lt"/>
              </a:rPr>
              <a:t> A maioria dos combustíveis sólidos transformam-se em vapores , então, reagem com o oxigênio. </a:t>
            </a:r>
            <a:r>
              <a:rPr lang="pt-BR" sz="2400" dirty="0" smtClean="0">
                <a:latin typeface="+mj-lt"/>
              </a:rPr>
              <a:t>Exemplos: ( </a:t>
            </a:r>
            <a:r>
              <a:rPr lang="pt-BR" sz="2400" dirty="0">
                <a:latin typeface="+mj-lt"/>
              </a:rPr>
              <a:t>ferro, parafina, cobre, bronze)primeiro transformam-se em líquidos, e posteriormente em gases, para então se queimarem.</a:t>
            </a:r>
          </a:p>
          <a:p>
            <a:r>
              <a:rPr lang="pt-BR" dirty="0"/>
              <a:t> </a:t>
            </a:r>
          </a:p>
          <a:p>
            <a:pPr lvl="0"/>
            <a:r>
              <a:rPr lang="pt-BR" b="1" dirty="0"/>
              <a:t>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2768285"/>
            <a:ext cx="4608512" cy="275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37674" y="5733256"/>
            <a:ext cx="594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Qual a classe de incêndio encaixa-se a maioria dos sólidos? E qual o melhor agente extintor e como o mesmo atua?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0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10382</TotalTime>
  <Words>1540</Words>
  <Application>Microsoft Office PowerPoint</Application>
  <PresentationFormat>Apresentação na tela (4:3)</PresentationFormat>
  <Paragraphs>258</Paragraphs>
  <Slides>59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Fluxo</vt:lpstr>
      <vt:lpstr>   PREVENÇÃO E COMBATE A INCÊNDIO</vt:lpstr>
      <vt:lpstr>Apresentação do PowerPoint</vt:lpstr>
      <vt:lpstr>    Prevenção: ato de se antecipar às consequências de uma ação, no intuito de prevenir seu resultado, corrigindo-o e redirecionando-o por segurança.</vt:lpstr>
      <vt:lpstr>Teoria do Fogo</vt:lpstr>
      <vt:lpstr>Componentes do Fogo </vt:lpstr>
      <vt:lpstr>Tipos de Chamas </vt:lpstr>
      <vt:lpstr>Apresentação do PowerPoint</vt:lpstr>
      <vt:lpstr>Combustível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FASE CRESCENTE</vt:lpstr>
      <vt:lpstr>FASE TOTALMENTE DESENVOLVIDA</vt:lpstr>
      <vt:lpstr>FASE FINAL</vt:lpstr>
      <vt:lpstr>FASE FINAL</vt:lpstr>
      <vt:lpstr>GRÁFICO DA TEMPERATURA X TEMPO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PULSO ATOMIZADO</vt:lpstr>
      <vt:lpstr>JATO MOLE</vt:lpstr>
      <vt:lpstr>PACOTES DE ÁGUA</vt:lpstr>
      <vt:lpstr>Apresentação do PowerPoint</vt:lpstr>
      <vt:lpstr>ZOTI  Ataque combinado</vt:lpstr>
      <vt:lpstr>Apresentação do PowerPoint</vt:lpstr>
      <vt:lpstr>Apresentação do PowerPoint</vt:lpstr>
      <vt:lpstr>LINHA DE PROTEÇÃO</vt:lpstr>
      <vt:lpstr>COMPORTAMENTOS  EXTREMOS DO FOGO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4gmar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sop</dc:creator>
  <cp:lastModifiedBy>Rafa &amp; Weslei</cp:lastModifiedBy>
  <cp:revision>88</cp:revision>
  <dcterms:created xsi:type="dcterms:W3CDTF">2012-06-28T13:25:50Z</dcterms:created>
  <dcterms:modified xsi:type="dcterms:W3CDTF">2015-02-15T18:52:13Z</dcterms:modified>
</cp:coreProperties>
</file>